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9"/>
  </p:notesMasterIdLst>
  <p:sldIdLst>
    <p:sldId id="256" r:id="rId5"/>
    <p:sldId id="267" r:id="rId6"/>
    <p:sldId id="301" r:id="rId7"/>
    <p:sldId id="257" r:id="rId8"/>
    <p:sldId id="298" r:id="rId9"/>
    <p:sldId id="258" r:id="rId10"/>
    <p:sldId id="261" r:id="rId11"/>
    <p:sldId id="263" r:id="rId12"/>
    <p:sldId id="300" r:id="rId13"/>
    <p:sldId id="259" r:id="rId14"/>
    <p:sldId id="268" r:id="rId15"/>
    <p:sldId id="266" r:id="rId16"/>
    <p:sldId id="260" r:id="rId17"/>
    <p:sldId id="264" r:id="rId18"/>
    <p:sldId id="262" r:id="rId19"/>
    <p:sldId id="297" r:id="rId20"/>
    <p:sldId id="265"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8CCD5A-79D9-A190-03A2-F848BB77884A}" name="James Budrick-Diaz" initials="JB" userId="S::jbudrick-diaz@willcountyhealth.org::6f1f3cfd-2274-4dee-8344-c79bfd2eda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udrick-Diaz" userId="6f1f3cfd-2274-4dee-8344-c79bfd2eda56" providerId="ADAL" clId="{D041E7A6-0442-4A45-81E3-7A2670F060A2}"/>
    <pc:docChg chg="custSel modSld">
      <pc:chgData name="James Budrick-Diaz" userId="6f1f3cfd-2274-4dee-8344-c79bfd2eda56" providerId="ADAL" clId="{D041E7A6-0442-4A45-81E3-7A2670F060A2}" dt="2023-10-30T20:25:04.262" v="830" actId="20577"/>
      <pc:docMkLst>
        <pc:docMk/>
      </pc:docMkLst>
      <pc:sldChg chg="modSp mod">
        <pc:chgData name="James Budrick-Diaz" userId="6f1f3cfd-2274-4dee-8344-c79bfd2eda56" providerId="ADAL" clId="{D041E7A6-0442-4A45-81E3-7A2670F060A2}" dt="2023-10-30T20:25:04.262" v="830" actId="20577"/>
        <pc:sldMkLst>
          <pc:docMk/>
          <pc:sldMk cId="2334477506" sldId="278"/>
        </pc:sldMkLst>
        <pc:spChg chg="mod">
          <ac:chgData name="James Budrick-Diaz" userId="6f1f3cfd-2274-4dee-8344-c79bfd2eda56" providerId="ADAL" clId="{D041E7A6-0442-4A45-81E3-7A2670F060A2}" dt="2023-10-30T20:25:04.262" v="830" actId="20577"/>
          <ac:spMkLst>
            <pc:docMk/>
            <pc:sldMk cId="2334477506" sldId="278"/>
            <ac:spMk id="2" creationId="{00000000-0000-0000-0000-000000000000}"/>
          </ac:spMkLst>
        </pc:spChg>
      </pc:sldChg>
      <pc:sldChg chg="modSp mod">
        <pc:chgData name="James Budrick-Diaz" userId="6f1f3cfd-2274-4dee-8344-c79bfd2eda56" providerId="ADAL" clId="{D041E7A6-0442-4A45-81E3-7A2670F060A2}" dt="2023-10-30T20:19:26.455" v="640" actId="20577"/>
        <pc:sldMkLst>
          <pc:docMk/>
          <pc:sldMk cId="3214411925" sldId="280"/>
        </pc:sldMkLst>
        <pc:spChg chg="mod">
          <ac:chgData name="James Budrick-Diaz" userId="6f1f3cfd-2274-4dee-8344-c79bfd2eda56" providerId="ADAL" clId="{D041E7A6-0442-4A45-81E3-7A2670F060A2}" dt="2023-10-30T20:19:26.455" v="640" actId="20577"/>
          <ac:spMkLst>
            <pc:docMk/>
            <pc:sldMk cId="3214411925" sldId="280"/>
            <ac:spMk id="2" creationId="{00000000-0000-0000-0000-000000000000}"/>
          </ac:spMkLst>
        </pc:spChg>
      </pc:sldChg>
      <pc:sldChg chg="modSp mod">
        <pc:chgData name="James Budrick-Diaz" userId="6f1f3cfd-2274-4dee-8344-c79bfd2eda56" providerId="ADAL" clId="{D041E7A6-0442-4A45-81E3-7A2670F060A2}" dt="2023-10-30T20:19:33.500" v="641" actId="33524"/>
        <pc:sldMkLst>
          <pc:docMk/>
          <pc:sldMk cId="1155263462" sldId="282"/>
        </pc:sldMkLst>
        <pc:spChg chg="mod">
          <ac:chgData name="James Budrick-Diaz" userId="6f1f3cfd-2274-4dee-8344-c79bfd2eda56" providerId="ADAL" clId="{D041E7A6-0442-4A45-81E3-7A2670F060A2}" dt="2023-10-30T20:19:33.500" v="641" actId="33524"/>
          <ac:spMkLst>
            <pc:docMk/>
            <pc:sldMk cId="1155263462" sldId="282"/>
            <ac:spMk id="2" creationId="{00000000-0000-0000-0000-000000000000}"/>
          </ac:spMkLst>
        </pc:spChg>
      </pc:sldChg>
      <pc:sldChg chg="modSp mod">
        <pc:chgData name="James Budrick-Diaz" userId="6f1f3cfd-2274-4dee-8344-c79bfd2eda56" providerId="ADAL" clId="{D041E7A6-0442-4A45-81E3-7A2670F060A2}" dt="2023-10-30T20:10:16.255" v="362" actId="313"/>
        <pc:sldMkLst>
          <pc:docMk/>
          <pc:sldMk cId="3896030949" sldId="283"/>
        </pc:sldMkLst>
        <pc:spChg chg="mod">
          <ac:chgData name="James Budrick-Diaz" userId="6f1f3cfd-2274-4dee-8344-c79bfd2eda56" providerId="ADAL" clId="{D041E7A6-0442-4A45-81E3-7A2670F060A2}" dt="2023-10-30T20:10:16.255" v="362" actId="313"/>
          <ac:spMkLst>
            <pc:docMk/>
            <pc:sldMk cId="3896030949" sldId="283"/>
            <ac:spMk id="2" creationId="{00000000-0000-0000-0000-000000000000}"/>
          </ac:spMkLst>
        </pc:spChg>
      </pc:sldChg>
      <pc:sldChg chg="modSp mod">
        <pc:chgData name="James Budrick-Diaz" userId="6f1f3cfd-2274-4dee-8344-c79bfd2eda56" providerId="ADAL" clId="{D041E7A6-0442-4A45-81E3-7A2670F060A2}" dt="2023-10-30T20:19:52.165" v="647" actId="33524"/>
        <pc:sldMkLst>
          <pc:docMk/>
          <pc:sldMk cId="1420517127" sldId="286"/>
        </pc:sldMkLst>
        <pc:spChg chg="mod">
          <ac:chgData name="James Budrick-Diaz" userId="6f1f3cfd-2274-4dee-8344-c79bfd2eda56" providerId="ADAL" clId="{D041E7A6-0442-4A45-81E3-7A2670F060A2}" dt="2023-10-30T20:19:52.165" v="647" actId="33524"/>
          <ac:spMkLst>
            <pc:docMk/>
            <pc:sldMk cId="1420517127" sldId="286"/>
            <ac:spMk id="2" creationId="{00000000-0000-0000-0000-000000000000}"/>
          </ac:spMkLst>
        </pc:spChg>
      </pc:sldChg>
      <pc:sldChg chg="modSp mod">
        <pc:chgData name="James Budrick-Diaz" userId="6f1f3cfd-2274-4dee-8344-c79bfd2eda56" providerId="ADAL" clId="{D041E7A6-0442-4A45-81E3-7A2670F060A2}" dt="2023-10-30T20:11:14.673" v="488" actId="20577"/>
        <pc:sldMkLst>
          <pc:docMk/>
          <pc:sldMk cId="2873168100" sldId="287"/>
        </pc:sldMkLst>
        <pc:spChg chg="mod">
          <ac:chgData name="James Budrick-Diaz" userId="6f1f3cfd-2274-4dee-8344-c79bfd2eda56" providerId="ADAL" clId="{D041E7A6-0442-4A45-81E3-7A2670F060A2}" dt="2023-10-30T20:11:14.673" v="488" actId="20577"/>
          <ac:spMkLst>
            <pc:docMk/>
            <pc:sldMk cId="2873168100" sldId="287"/>
            <ac:spMk id="2" creationId="{00000000-0000-0000-0000-000000000000}"/>
          </ac:spMkLst>
        </pc:spChg>
      </pc:sldChg>
      <pc:sldChg chg="modSp mod">
        <pc:chgData name="James Budrick-Diaz" userId="6f1f3cfd-2274-4dee-8344-c79bfd2eda56" providerId="ADAL" clId="{D041E7A6-0442-4A45-81E3-7A2670F060A2}" dt="2023-10-30T20:21:43.014" v="806" actId="20577"/>
        <pc:sldMkLst>
          <pc:docMk/>
          <pc:sldMk cId="2695399362" sldId="288"/>
        </pc:sldMkLst>
        <pc:spChg chg="mod">
          <ac:chgData name="James Budrick-Diaz" userId="6f1f3cfd-2274-4dee-8344-c79bfd2eda56" providerId="ADAL" clId="{D041E7A6-0442-4A45-81E3-7A2670F060A2}" dt="2023-10-30T20:21:43.014" v="806" actId="20577"/>
          <ac:spMkLst>
            <pc:docMk/>
            <pc:sldMk cId="2695399362" sldId="288"/>
            <ac:spMk id="2" creationId="{00000000-0000-0000-0000-000000000000}"/>
          </ac:spMkLst>
        </pc:spChg>
      </pc:sldChg>
      <pc:sldChg chg="modSp mod">
        <pc:chgData name="James Budrick-Diaz" userId="6f1f3cfd-2274-4dee-8344-c79bfd2eda56" providerId="ADAL" clId="{D041E7A6-0442-4A45-81E3-7A2670F060A2}" dt="2023-10-30T20:24:05.887" v="822" actId="20577"/>
        <pc:sldMkLst>
          <pc:docMk/>
          <pc:sldMk cId="1335148533" sldId="289"/>
        </pc:sldMkLst>
        <pc:spChg chg="mod">
          <ac:chgData name="James Budrick-Diaz" userId="6f1f3cfd-2274-4dee-8344-c79bfd2eda56" providerId="ADAL" clId="{D041E7A6-0442-4A45-81E3-7A2670F060A2}" dt="2023-10-30T20:24:05.887" v="822" actId="20577"/>
          <ac:spMkLst>
            <pc:docMk/>
            <pc:sldMk cId="1335148533" sldId="289"/>
            <ac:spMk id="2" creationId="{00000000-0000-0000-0000-000000000000}"/>
          </ac:spMkLst>
        </pc:spChg>
      </pc:sldChg>
      <pc:sldChg chg="modSp mod">
        <pc:chgData name="James Budrick-Diaz" userId="6f1f3cfd-2274-4dee-8344-c79bfd2eda56" providerId="ADAL" clId="{D041E7A6-0442-4A45-81E3-7A2670F060A2}" dt="2023-10-30T20:06:16.583" v="13" actId="20577"/>
        <pc:sldMkLst>
          <pc:docMk/>
          <pc:sldMk cId="2550258992" sldId="290"/>
        </pc:sldMkLst>
        <pc:spChg chg="mod">
          <ac:chgData name="James Budrick-Diaz" userId="6f1f3cfd-2274-4dee-8344-c79bfd2eda56" providerId="ADAL" clId="{D041E7A6-0442-4A45-81E3-7A2670F060A2}" dt="2023-10-30T20:06:16.583" v="13" actId="20577"/>
          <ac:spMkLst>
            <pc:docMk/>
            <pc:sldMk cId="2550258992" sldId="290"/>
            <ac:spMk id="2" creationId="{00000000-0000-0000-0000-000000000000}"/>
          </ac:spMkLst>
        </pc:spChg>
      </pc:sldChg>
      <pc:sldChg chg="modSp mod">
        <pc:chgData name="James Budrick-Diaz" userId="6f1f3cfd-2274-4dee-8344-c79bfd2eda56" providerId="ADAL" clId="{D041E7A6-0442-4A45-81E3-7A2670F060A2}" dt="2023-10-30T20:21:02.183" v="728" actId="20577"/>
        <pc:sldMkLst>
          <pc:docMk/>
          <pc:sldMk cId="3869994425" sldId="292"/>
        </pc:sldMkLst>
        <pc:spChg chg="mod">
          <ac:chgData name="James Budrick-Diaz" userId="6f1f3cfd-2274-4dee-8344-c79bfd2eda56" providerId="ADAL" clId="{D041E7A6-0442-4A45-81E3-7A2670F060A2}" dt="2023-10-30T20:21:02.183" v="728" actId="20577"/>
          <ac:spMkLst>
            <pc:docMk/>
            <pc:sldMk cId="3869994425" sldId="292"/>
            <ac:spMk id="2" creationId="{00000000-0000-0000-0000-000000000000}"/>
          </ac:spMkLst>
        </pc:spChg>
      </pc:sldChg>
      <pc:sldChg chg="modSp mod">
        <pc:chgData name="James Budrick-Diaz" userId="6f1f3cfd-2274-4dee-8344-c79bfd2eda56" providerId="ADAL" clId="{D041E7A6-0442-4A45-81E3-7A2670F060A2}" dt="2023-10-30T20:21:10.304" v="740" actId="20577"/>
        <pc:sldMkLst>
          <pc:docMk/>
          <pc:sldMk cId="2561146186" sldId="293"/>
        </pc:sldMkLst>
        <pc:spChg chg="mod">
          <ac:chgData name="James Budrick-Diaz" userId="6f1f3cfd-2274-4dee-8344-c79bfd2eda56" providerId="ADAL" clId="{D041E7A6-0442-4A45-81E3-7A2670F060A2}" dt="2023-10-30T20:21:10.304" v="740" actId="20577"/>
          <ac:spMkLst>
            <pc:docMk/>
            <pc:sldMk cId="2561146186" sldId="293"/>
            <ac:spMk id="2" creationId="{00000000-0000-0000-0000-000000000000}"/>
          </ac:spMkLst>
        </pc:spChg>
      </pc:sldChg>
      <pc:sldChg chg="modSp mod">
        <pc:chgData name="James Budrick-Diaz" userId="6f1f3cfd-2274-4dee-8344-c79bfd2eda56" providerId="ADAL" clId="{D041E7A6-0442-4A45-81E3-7A2670F060A2}" dt="2023-10-30T20:06:54.240" v="23" actId="20577"/>
        <pc:sldMkLst>
          <pc:docMk/>
          <pc:sldMk cId="1501526752" sldId="294"/>
        </pc:sldMkLst>
        <pc:spChg chg="mod">
          <ac:chgData name="James Budrick-Diaz" userId="6f1f3cfd-2274-4dee-8344-c79bfd2eda56" providerId="ADAL" clId="{D041E7A6-0442-4A45-81E3-7A2670F060A2}" dt="2023-10-30T20:06:54.240" v="23" actId="20577"/>
          <ac:spMkLst>
            <pc:docMk/>
            <pc:sldMk cId="1501526752" sldId="29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96D97-00AD-4C57-BD24-65F90C3E0A7D}"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5F908-7476-4452-9EDD-E699D3DB2E53}" type="slidenum">
              <a:rPr lang="en-US" smtClean="0"/>
              <a:t>‹#›</a:t>
            </a:fld>
            <a:endParaRPr lang="en-US"/>
          </a:p>
        </p:txBody>
      </p:sp>
    </p:spTree>
    <p:extLst>
      <p:ext uri="{BB962C8B-B14F-4D97-AF65-F5344CB8AC3E}">
        <p14:creationId xmlns:p14="http://schemas.microsoft.com/office/powerpoint/2010/main" val="60399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ys.cprd.illinois.edu/UserFiles/Servers/Server_178052/File/state-reports/2018/Freq18_IYS_Statewid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iys.cprd.illinois.edu/UserFiles/Servers/Server_178052/File/2016/Cnty16_Will.pdf" TargetMode="External"/><Relationship Id="rId4" Type="http://schemas.openxmlformats.org/officeDocument/2006/relationships/hyperlink" Target="https://iys.cprd.illinois.edu/UserFiles/Servers/Server_178052/File/2018/Cnty18_Will.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key-fact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dph.illinois.gov/topics-services/prevention-wellness/tobacco/e-cigarettes-and-vap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ruthinitiative.org/research-resources/emerging-tobacco-products/e-cigarettes-facts-stats-and-regula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ruthinitiative.org/research-resources/emerging-tobacco-products/e-cigarettes-facts-stats-and-regulati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tobacco/basic_information/e-cigarettes/Quick-Facts-on-the-Risks-of-E-cigarettes-for-Kids-Teens-and-Young-Adults.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ruthinitiative.org/research-resources/emerging-tobacco-products/e-cigarettes-facts-stats-and-regulati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ruthinitiative.org/research-resources/emerging-tobacco-products/most-juuls-twitter-followers-are-underag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1</a:t>
            </a:fld>
            <a:endParaRPr lang="en-US"/>
          </a:p>
        </p:txBody>
      </p:sp>
    </p:spTree>
    <p:extLst>
      <p:ext uri="{BB962C8B-B14F-4D97-AF65-F5344CB8AC3E}">
        <p14:creationId xmlns:p14="http://schemas.microsoft.com/office/powerpoint/2010/main" val="2880885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Youth have reported using</a:t>
            </a:r>
            <a:r>
              <a:rPr lang="en-US" baseline="0"/>
              <a:t> e-cigarettes for multiple reasons, but the most common reasons were use by friend or family member, flavors, and belief that they are less harmful. Peer pressure is a common reason that people use any substance, so seeing friend or family member use e-cigarettes tells them that it is okay to use these products. Sweet flavors like candy are more appealing to youth than adults. And as mentioned earlier e-cigarettes are marketed as a safer alternative to cigarettes, which means that people will be more likely to try them.</a:t>
            </a:r>
          </a:p>
          <a:p>
            <a:pPr marL="228600" indent="-228600">
              <a:buFont typeface="+mj-lt"/>
              <a:buAutoNum type="arabicPeriod"/>
            </a:pPr>
            <a:r>
              <a:rPr lang="en-US" baseline="0"/>
              <a:t>These factors have led to an epidemic of e-cigarette use among youth today. In 2018, more than 3.6 million middle and high school students reported using e-cigarettes in the past 30 days, with a higher frequency in high school students than middle school students. Despite also being marketed as a smoking cessation method, only 2.8% if U.S. adults currently used e-cigarettes in 2017. This means that most of the e-cigarette products sold have been to youth.</a:t>
            </a:r>
          </a:p>
          <a:p>
            <a:pPr marL="0" indent="0">
              <a:buFont typeface="+mj-lt"/>
              <a:buNone/>
            </a:pPr>
            <a:endParaRPr lang="en-US" baseline="0"/>
          </a:p>
          <a:p>
            <a:pPr marL="0" indent="0">
              <a:buFont typeface="+mj-lt"/>
              <a:buNone/>
            </a:pPr>
            <a:r>
              <a:rPr lang="en-US" baseline="0"/>
              <a:t>Information attained from:</a:t>
            </a:r>
          </a:p>
          <a:p>
            <a:pPr marL="0" indent="0">
              <a:buFont typeface="+mj-lt"/>
              <a:buNone/>
            </a:pPr>
            <a:r>
              <a:rPr lang="en-US" sz="1200" b="0" i="0" kern="1200">
                <a:solidFill>
                  <a:schemeClr val="tx1"/>
                </a:solidFill>
                <a:effectLst/>
                <a:latin typeface="+mn-lt"/>
                <a:ea typeface="+mn-ea"/>
                <a:cs typeface="+mn-cs"/>
              </a:rPr>
              <a:t>Tsai, J., Walton, K., Coleman, B. N., Sharapova, S. R., Johnson, S. E., Kennedy, S. M., &amp; Caraballo, R. S. (2018). Reasons for Electronic Cigarette Use Among Middle and High School Students — National Youth Tobacco Survey, United States, 2016. </a:t>
            </a:r>
            <a:r>
              <a:rPr lang="en-US" sz="1200" b="0" i="1" kern="1200">
                <a:solidFill>
                  <a:schemeClr val="tx1"/>
                </a:solidFill>
                <a:effectLst/>
                <a:latin typeface="+mn-lt"/>
                <a:ea typeface="+mn-ea"/>
                <a:cs typeface="+mn-cs"/>
              </a:rPr>
              <a:t>MMWR. Morbidity and Mortality Weekly Report</a:t>
            </a:r>
            <a:r>
              <a:rPr lang="en-US" sz="1200" b="0" i="0" kern="1200">
                <a:solidFill>
                  <a:schemeClr val="tx1"/>
                </a:solidFill>
                <a:effectLst/>
                <a:latin typeface="+mn-lt"/>
                <a:ea typeface="+mn-ea"/>
                <a:cs typeface="+mn-cs"/>
              </a:rPr>
              <a:t>, </a:t>
            </a:r>
            <a:r>
              <a:rPr lang="en-US" sz="1200" b="0" i="1" kern="1200">
                <a:solidFill>
                  <a:schemeClr val="tx1"/>
                </a:solidFill>
                <a:effectLst/>
                <a:latin typeface="+mn-lt"/>
                <a:ea typeface="+mn-ea"/>
                <a:cs typeface="+mn-cs"/>
              </a:rPr>
              <a:t>67</a:t>
            </a:r>
            <a:r>
              <a:rPr lang="en-US" sz="1200" b="0" i="0" kern="1200">
                <a:solidFill>
                  <a:schemeClr val="tx1"/>
                </a:solidFill>
                <a:effectLst/>
                <a:latin typeface="+mn-lt"/>
                <a:ea typeface="+mn-ea"/>
                <a:cs typeface="+mn-cs"/>
              </a:rPr>
              <a:t>(6), 196–200. </a:t>
            </a:r>
            <a:r>
              <a:rPr lang="en-US" sz="1200" b="0" i="0" kern="1200" err="1">
                <a:solidFill>
                  <a:schemeClr val="tx1"/>
                </a:solidFill>
                <a:effectLst/>
                <a:latin typeface="+mn-lt"/>
                <a:ea typeface="+mn-ea"/>
                <a:cs typeface="+mn-cs"/>
              </a:rPr>
              <a:t>doi</a:t>
            </a:r>
            <a:r>
              <a:rPr lang="en-US" sz="1200" b="0" i="0" kern="1200">
                <a:solidFill>
                  <a:schemeClr val="tx1"/>
                </a:solidFill>
                <a:effectLst/>
                <a:latin typeface="+mn-lt"/>
                <a:ea typeface="+mn-ea"/>
                <a:cs typeface="+mn-cs"/>
              </a:rPr>
              <a:t>: 10.15585/mmwr.mm6706a5 </a:t>
            </a:r>
          </a:p>
          <a:p>
            <a:pPr marL="0" indent="0">
              <a:buFont typeface="+mj-lt"/>
              <a:buNone/>
            </a:pPr>
            <a:r>
              <a:rPr lang="en-US">
                <a:hlinkClick r:id="rId3"/>
              </a:rPr>
              <a:t>https://www.cdc.gov/tobacco/basic_information/e-cigarettes/about-e-cigarettes.html</a:t>
            </a:r>
            <a:endParaRPr lang="en-US"/>
          </a:p>
          <a:p>
            <a:pPr marL="0" indent="0">
              <a:buFont typeface="+mj-lt"/>
              <a:buNone/>
            </a:pPr>
            <a:endParaRPr lang="en-US" baseline="0"/>
          </a:p>
        </p:txBody>
      </p:sp>
      <p:sp>
        <p:nvSpPr>
          <p:cNvPr id="4" name="Slide Number Placeholder 3"/>
          <p:cNvSpPr>
            <a:spLocks noGrp="1"/>
          </p:cNvSpPr>
          <p:nvPr>
            <p:ph type="sldNum" sz="quarter" idx="10"/>
          </p:nvPr>
        </p:nvSpPr>
        <p:spPr/>
        <p:txBody>
          <a:bodyPr/>
          <a:lstStyle/>
          <a:p>
            <a:fld id="{D845F908-7476-4452-9EDD-E699D3DB2E53}" type="slidenum">
              <a:rPr lang="en-US" smtClean="0"/>
              <a:t>12</a:t>
            </a:fld>
            <a:endParaRPr lang="en-US"/>
          </a:p>
        </p:txBody>
      </p:sp>
    </p:spTree>
    <p:extLst>
      <p:ext uri="{BB962C8B-B14F-4D97-AF65-F5344CB8AC3E}">
        <p14:creationId xmlns:p14="http://schemas.microsoft.com/office/powerpoint/2010/main" val="302528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Illinois</a:t>
            </a:r>
            <a:r>
              <a:rPr lang="en-US" baseline="0"/>
              <a:t> has seen a meteoric rise in e-cigarette use among youth. According to the Illinois Youth Survey 2018, 27% of 12</a:t>
            </a:r>
            <a:r>
              <a:rPr lang="en-US" baseline="30000"/>
              <a:t>th</a:t>
            </a:r>
            <a:r>
              <a:rPr lang="en-US" baseline="0"/>
              <a:t> grade high school students had used e-cigarettes in the past 30 days. More than 1 out of 4 high school seniors in Illinois has used e-cigarettes within the past month</a:t>
            </a:r>
          </a:p>
          <a:p>
            <a:pPr marL="228600" indent="-228600">
              <a:buFont typeface="+mj-lt"/>
              <a:buAutoNum type="arabicPeriod"/>
            </a:pPr>
            <a:r>
              <a:rPr lang="en-US" baseline="0"/>
              <a:t>According to the 2018 Will County Illinois Youth Survey over a third of Will County high school seniors has used e-cigarettes in the past month in 2018. Back in 2016, the rate of e-cigarette use among Will County high school seniors in the past 30 days was 22%. That means from 2016 to 2018 the rate of e-cigarette use in the past month went up 60%!</a:t>
            </a:r>
          </a:p>
          <a:p>
            <a:pPr marL="228600" indent="-228600">
              <a:buFont typeface="+mj-lt"/>
              <a:buAutoNum type="arabicPeriod"/>
            </a:pPr>
            <a:r>
              <a:rPr lang="en-US" baseline="0"/>
              <a:t>In the 2016, the Will County Illinois Youth Survey found that 13% of 10</a:t>
            </a:r>
            <a:r>
              <a:rPr lang="en-US" baseline="30000"/>
              <a:t>th</a:t>
            </a:r>
            <a:r>
              <a:rPr lang="en-US" baseline="0"/>
              <a:t> grade students had vaped in the past 30 days. This same group of students are the ones we mentioned previously had a reported e-cigarette use rate of 35% in 2018. This means that in 2 years the rate of e-cigarette use almost tripled among this same group of students. The next slide contains a graph showing the difference.</a:t>
            </a:r>
          </a:p>
          <a:p>
            <a:pPr marL="228600" indent="-228600">
              <a:buFont typeface="+mj-lt"/>
              <a:buAutoNum type="arabicPeriod"/>
            </a:pPr>
            <a:endParaRPr lang="en-US" baseline="0"/>
          </a:p>
          <a:p>
            <a:pPr marL="0" indent="0">
              <a:buFont typeface="+mj-lt"/>
              <a:buNone/>
            </a:pPr>
            <a:r>
              <a:rPr lang="en-US" baseline="0"/>
              <a:t>Information attained from: </a:t>
            </a:r>
          </a:p>
          <a:p>
            <a:pPr marL="0" indent="0">
              <a:buFont typeface="+mj-lt"/>
              <a:buNone/>
            </a:pPr>
            <a:r>
              <a:rPr lang="en-US">
                <a:hlinkClick r:id="rId3"/>
              </a:rPr>
              <a:t>https://iys.cprd.illinois.edu/UserFiles/Servers/Server_178052/File/state-reports/2018/Freq18_IYS_Statewide.pdf</a:t>
            </a:r>
            <a:endParaRPr lang="en-US"/>
          </a:p>
          <a:p>
            <a:pPr marL="0" indent="0">
              <a:buFont typeface="+mj-lt"/>
              <a:buNone/>
            </a:pPr>
            <a:r>
              <a:rPr lang="en-US">
                <a:hlinkClick r:id="rId4"/>
              </a:rPr>
              <a:t>https://iys.cprd.illinois.edu/UserFiles/Servers/Server_178052/File/2018/Cnty18_Will.pdf</a:t>
            </a:r>
            <a:endParaRPr lang="en-US"/>
          </a:p>
          <a:p>
            <a:pPr marL="0" indent="0">
              <a:buFont typeface="+mj-lt"/>
              <a:buNone/>
            </a:pPr>
            <a:r>
              <a:rPr lang="en-US">
                <a:hlinkClick r:id="rId5"/>
              </a:rPr>
              <a:t>https://iys.cprd.illinois.edu/UserFiles/Servers/Server_178052/File/2016/Cnty16_Will.pdf</a:t>
            </a:r>
            <a:endParaRPr lang="en-US"/>
          </a:p>
          <a:p>
            <a:pPr marL="0" indent="0">
              <a:buFont typeface="+mj-lt"/>
              <a:buNone/>
            </a:pPr>
            <a:endParaRPr lang="en-US" baseline="0"/>
          </a:p>
          <a:p>
            <a:pPr marL="228600" indent="-228600">
              <a:buFont typeface="+mj-lt"/>
              <a:buAutoNum type="arabicPeriod"/>
            </a:pPr>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13</a:t>
            </a:fld>
            <a:endParaRPr lang="en-US"/>
          </a:p>
        </p:txBody>
      </p:sp>
    </p:spTree>
    <p:extLst>
      <p:ext uri="{BB962C8B-B14F-4D97-AF65-F5344CB8AC3E}">
        <p14:creationId xmlns:p14="http://schemas.microsoft.com/office/powerpoint/2010/main" val="319662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DISCLAIMER</a:t>
            </a:r>
          </a:p>
          <a:p>
            <a:r>
              <a:rPr lang="en-US"/>
              <a:t>*This</a:t>
            </a:r>
            <a:r>
              <a:rPr lang="en-US" baseline="0"/>
              <a:t> information may be outdated as the n</a:t>
            </a:r>
            <a:r>
              <a:rPr lang="en-US"/>
              <a:t>umber of cases across</a:t>
            </a:r>
            <a:r>
              <a:rPr lang="en-US" baseline="0"/>
              <a:t> the U.S. and in Illinois are updated weekly. Check the CDC and Illinois Department of Public Health webpage for the most up to date information*</a:t>
            </a:r>
          </a:p>
          <a:p>
            <a:r>
              <a:rPr lang="en-US" baseline="0"/>
              <a:t>Links to get information:</a:t>
            </a:r>
          </a:p>
          <a:p>
            <a:r>
              <a:rPr lang="en-US">
                <a:hlinkClick r:id="rId3"/>
              </a:rPr>
              <a:t>https://www.cdc.gov/tobacco/basic_information/e-cigarettes/severe-lung-disease.html#key-facts</a:t>
            </a:r>
            <a:endParaRPr lang="en-US"/>
          </a:p>
          <a:p>
            <a:r>
              <a:rPr lang="en-US">
                <a:hlinkClick r:id="rId4"/>
              </a:rPr>
              <a:t>http://www.dph.illinois.gov/topics-services/prevention-wellness/tobacco/e-cigarettes-and-vapes</a:t>
            </a:r>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14</a:t>
            </a:fld>
            <a:endParaRPr lang="en-US"/>
          </a:p>
        </p:txBody>
      </p:sp>
    </p:spTree>
    <p:extLst>
      <p:ext uri="{BB962C8B-B14F-4D97-AF65-F5344CB8AC3E}">
        <p14:creationId xmlns:p14="http://schemas.microsoft.com/office/powerpoint/2010/main" val="210218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15</a:t>
            </a:fld>
            <a:endParaRPr lang="en-US"/>
          </a:p>
        </p:txBody>
      </p:sp>
    </p:spTree>
    <p:extLst>
      <p:ext uri="{BB962C8B-B14F-4D97-AF65-F5344CB8AC3E}">
        <p14:creationId xmlns:p14="http://schemas.microsoft.com/office/powerpoint/2010/main" val="74542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a:t>
            </a:r>
            <a:r>
              <a:rPr lang="en-US" baseline="0"/>
              <a:t> more information please check out the Will County Health Department’s Tobacco Control &amp; Prevention Webpage</a:t>
            </a:r>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17</a:t>
            </a:fld>
            <a:endParaRPr lang="en-US"/>
          </a:p>
        </p:txBody>
      </p:sp>
    </p:spTree>
    <p:extLst>
      <p:ext uri="{BB962C8B-B14F-4D97-AF65-F5344CB8AC3E}">
        <p14:creationId xmlns:p14="http://schemas.microsoft.com/office/powerpoint/2010/main" val="65000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play*</a:t>
            </a:r>
          </a:p>
          <a:p>
            <a:endParaRPr lang="en-US"/>
          </a:p>
          <a:p>
            <a:pPr marL="228600" indent="-228600">
              <a:buFont typeface="+mj-lt"/>
              <a:buAutoNum type="arabicPeriod"/>
            </a:pPr>
            <a:r>
              <a:rPr lang="en-US"/>
              <a:t>Each number value is hyperlinked to the question.</a:t>
            </a:r>
            <a:r>
              <a:rPr lang="en-US" baseline="0"/>
              <a:t> Click on the selected category/money value to get to the question</a:t>
            </a:r>
          </a:p>
          <a:p>
            <a:pPr marL="228600" indent="-228600">
              <a:buFont typeface="+mj-lt"/>
              <a:buAutoNum type="arabicPeriod"/>
            </a:pPr>
            <a:r>
              <a:rPr lang="en-US" baseline="0"/>
              <a:t>The questions have a hyperlink to the answer. Click on “Answer” to uncover the correct answer</a:t>
            </a:r>
          </a:p>
          <a:p>
            <a:pPr marL="228600" indent="-228600">
              <a:buFont typeface="+mj-lt"/>
              <a:buAutoNum type="arabicPeriod"/>
            </a:pPr>
            <a:r>
              <a:rPr lang="en-US" baseline="0"/>
              <a:t>The answers hyperlink back to the main page. Click on “Home” to get back to the game board</a:t>
            </a:r>
          </a:p>
        </p:txBody>
      </p:sp>
      <p:sp>
        <p:nvSpPr>
          <p:cNvPr id="4" name="Slide Number Placeholder 3"/>
          <p:cNvSpPr>
            <a:spLocks noGrp="1"/>
          </p:cNvSpPr>
          <p:nvPr>
            <p:ph type="sldNum" sz="quarter" idx="10"/>
          </p:nvPr>
        </p:nvSpPr>
        <p:spPr/>
        <p:txBody>
          <a:bodyPr/>
          <a:lstStyle/>
          <a:p>
            <a:fld id="{D845F908-7476-4452-9EDD-E699D3DB2E53}" type="slidenum">
              <a:rPr lang="en-US" smtClean="0"/>
              <a:t>18</a:t>
            </a:fld>
            <a:endParaRPr lang="en-US"/>
          </a:p>
        </p:txBody>
      </p:sp>
    </p:spTree>
    <p:extLst>
      <p:ext uri="{BB962C8B-B14F-4D97-AF65-F5344CB8AC3E}">
        <p14:creationId xmlns:p14="http://schemas.microsoft.com/office/powerpoint/2010/main" val="55021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*Edit number 7 to include the name of your school/district*</a:t>
            </a:r>
          </a:p>
        </p:txBody>
      </p:sp>
      <p:sp>
        <p:nvSpPr>
          <p:cNvPr id="4" name="Slide Number Placeholder 3"/>
          <p:cNvSpPr>
            <a:spLocks noGrp="1"/>
          </p:cNvSpPr>
          <p:nvPr>
            <p:ph type="sldNum" sz="quarter" idx="10"/>
          </p:nvPr>
        </p:nvSpPr>
        <p:spPr/>
        <p:txBody>
          <a:bodyPr/>
          <a:lstStyle/>
          <a:p>
            <a:fld id="{D845F908-7476-4452-9EDD-E699D3DB2E53}" type="slidenum">
              <a:rPr lang="en-US" smtClean="0"/>
              <a:t>2</a:t>
            </a:fld>
            <a:endParaRPr lang="en-US"/>
          </a:p>
        </p:txBody>
      </p:sp>
    </p:spTree>
    <p:extLst>
      <p:ext uri="{BB962C8B-B14F-4D97-AF65-F5344CB8AC3E}">
        <p14:creationId xmlns:p14="http://schemas.microsoft.com/office/powerpoint/2010/main" val="421996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t>Before we dive</a:t>
            </a:r>
            <a:r>
              <a:rPr lang="en-US" baseline="0"/>
              <a:t> into the subject of e-cigarettes we would like to compare the theory of e-cigarettes and the reality.</a:t>
            </a:r>
            <a:endParaRPr lang="en-US"/>
          </a:p>
          <a:p>
            <a:pPr marL="0" indent="0">
              <a:buFont typeface="+mj-lt"/>
              <a:buNone/>
            </a:pPr>
            <a:endParaRPr lang="en-US"/>
          </a:p>
          <a:p>
            <a:pPr marL="228600" indent="-228600">
              <a:buFont typeface="+mj-lt"/>
              <a:buAutoNum type="arabicPeriod"/>
            </a:pPr>
            <a:r>
              <a:rPr lang="en-US"/>
              <a:t>E-cigarette companies market their products as a safe alternative to smoking. They state that this is a risk-free</a:t>
            </a:r>
            <a:r>
              <a:rPr lang="en-US" baseline="0"/>
              <a:t> method of nicotine inhalation. E-cigarette companies also claim that their products do not produce secondhand smoke, and thus aren’t harmful to non-users.</a:t>
            </a:r>
          </a:p>
          <a:p>
            <a:pPr marL="228600" indent="-228600">
              <a:buFont typeface="+mj-lt"/>
              <a:buAutoNum type="arabicPeriod"/>
            </a:pPr>
            <a:r>
              <a:rPr lang="en-US" baseline="0"/>
              <a:t>One of the most common reasons that people believe that e-cigarettes are safe is because they believe that the substance that they are inhaling is just harmless water vapor. Since water vapor is essentially steam, people draw the conclusion that e-cigarettes are safe.</a:t>
            </a:r>
          </a:p>
          <a:p>
            <a:pPr marL="228600" indent="-228600">
              <a:buFont typeface="+mj-lt"/>
              <a:buAutoNum type="arabicPeriod"/>
            </a:pPr>
            <a:r>
              <a:rPr lang="en-US" baseline="0"/>
              <a:t>E-cigarettes are marketed as a method to help smokers quit. E-cigarettes can provide the hit of nicotine without the potential risks of inhaling tobacco smoke.</a:t>
            </a:r>
          </a:p>
          <a:p>
            <a:pPr marL="228600" indent="-228600">
              <a:buFont typeface="+mj-lt"/>
              <a:buAutoNum type="arabicPeriod"/>
            </a:pPr>
            <a:r>
              <a:rPr lang="en-US" baseline="0"/>
              <a:t>Another common belief is that when using e-cigarettes, there is no nicotine being inhaled, just flavored water vapor.</a:t>
            </a:r>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4</a:t>
            </a:fld>
            <a:endParaRPr lang="en-US"/>
          </a:p>
        </p:txBody>
      </p:sp>
    </p:spTree>
    <p:extLst>
      <p:ext uri="{BB962C8B-B14F-4D97-AF65-F5344CB8AC3E}">
        <p14:creationId xmlns:p14="http://schemas.microsoft.com/office/powerpoint/2010/main" val="169993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E-cigarettes nay not be as harmful as traditional cigarettes but</a:t>
            </a:r>
            <a:r>
              <a:rPr lang="en-US" baseline="0"/>
              <a:t> there is no long-term data that can prove that. Also, just because they may be safer does not mean that they are safe. E-cigarettes can explode causing serious injuries.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a:t>While e-cigarettes are marketed as a smoking cessation method, there is no scientific evidence to support this claim, and the Food and Drug Administration does not list e-cigarettes as an approved smoking cessation method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a:t>*Information on this slide and notes is from </a:t>
            </a:r>
            <a:r>
              <a:rPr lang="en-US">
                <a:hlinkClick r:id="rId3"/>
              </a:rPr>
              <a:t>https://www.cdc.gov/tobacco/basic_information/e-cigarettes/about-e-cigarettes.html</a:t>
            </a:r>
            <a:r>
              <a:rPr lang="en-US"/>
              <a:t> </a:t>
            </a:r>
            <a:endParaRPr lang="en-US" baseline="0"/>
          </a:p>
          <a:p>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5</a:t>
            </a:fld>
            <a:endParaRPr lang="en-US"/>
          </a:p>
        </p:txBody>
      </p:sp>
    </p:spTree>
    <p:extLst>
      <p:ext uri="{BB962C8B-B14F-4D97-AF65-F5344CB8AC3E}">
        <p14:creationId xmlns:p14="http://schemas.microsoft.com/office/powerpoint/2010/main" val="91443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a:t>Contrary to popular belief, the cloud that is produced by the e-cigarette is not water vapor. It’s an aerosol. The difference between water vapor and aerosol is that water vapor is only water, while aerosols contain chemical particles from both the liquid solution and the device such as metals from the heating coil. It contains ultrafine particles that are inhaled into the lungs and linger in the air through the aerosol. Other substances in the aerosol include particles of heavy metals like lead, nickel, and tin. These substances are not meant to be consumed or inhaled at all. Flavorings like diacetyl, which causes an irreversible lung disease called Bronchiolitis Obliterans a.k.a. popcorn lung. The aerosol also contains knowns carcinogens like formaldehyde. There are chemicals that are found in dangerous substances like benzene which is found in car exhaust. </a:t>
            </a:r>
          </a:p>
          <a:p>
            <a:pPr marL="0" indent="0">
              <a:buFont typeface="+mj-lt"/>
              <a:buNone/>
            </a:pPr>
            <a:endParaRPr lang="en-US" baseline="0"/>
          </a:p>
          <a:p>
            <a:pPr marL="0" indent="0">
              <a:buFont typeface="+mj-lt"/>
              <a:buNone/>
            </a:pPr>
            <a:r>
              <a:rPr lang="en-US" baseline="0"/>
              <a:t>*Information on this slide and notes is from </a:t>
            </a:r>
            <a:r>
              <a:rPr lang="en-US">
                <a:hlinkClick r:id="rId3"/>
              </a:rPr>
              <a:t>https://www.cdc.gov/tobacco/basic_information/e-cigarettes/about-e-cigarettes.html</a:t>
            </a:r>
            <a:r>
              <a:rPr lang="en-US"/>
              <a:t> </a:t>
            </a:r>
          </a:p>
        </p:txBody>
      </p:sp>
      <p:sp>
        <p:nvSpPr>
          <p:cNvPr id="4" name="Slide Number Placeholder 3"/>
          <p:cNvSpPr>
            <a:spLocks noGrp="1"/>
          </p:cNvSpPr>
          <p:nvPr>
            <p:ph type="sldNum" sz="quarter" idx="10"/>
          </p:nvPr>
        </p:nvSpPr>
        <p:spPr/>
        <p:txBody>
          <a:bodyPr/>
          <a:lstStyle/>
          <a:p>
            <a:fld id="{D845F908-7476-4452-9EDD-E699D3DB2E53}" type="slidenum">
              <a:rPr lang="en-US" smtClean="0"/>
              <a:t>6</a:t>
            </a:fld>
            <a:endParaRPr lang="en-US"/>
          </a:p>
        </p:txBody>
      </p:sp>
    </p:spTree>
    <p:extLst>
      <p:ext uri="{BB962C8B-B14F-4D97-AF65-F5344CB8AC3E}">
        <p14:creationId xmlns:p14="http://schemas.microsoft.com/office/powerpoint/2010/main" val="94483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E-cigarettes work</a:t>
            </a:r>
            <a:r>
              <a:rPr lang="en-US" baseline="0"/>
              <a:t> by heating a liquid solution to a high enough temperature so that it produces an aerosol that is inhaled. The liquid solution, sometimes referred to as e-liquids or vape juice typically include nicotine. The amount of nicotine inside the e-liquids is highly variable, with some reaching levels near traditional cigarettes. For example, one single JUUL pod contains as much nicotine as a pack of cigarettes, which is 20 cigarettes.</a:t>
            </a:r>
          </a:p>
          <a:p>
            <a:pPr marL="228600" indent="-228600">
              <a:buFont typeface="+mj-lt"/>
              <a:buAutoNum type="arabicPeriod"/>
            </a:pPr>
            <a:r>
              <a:rPr lang="en-US" baseline="0"/>
              <a:t>The e-liquid also contains flavorings and other chemicals that create the aerosol. As stated in the previous slide some of these chemicals are quite dangerous and can lead to permanent lung damage or other future health problems.</a:t>
            </a:r>
          </a:p>
          <a:p>
            <a:pPr marL="228600" indent="-228600">
              <a:buFont typeface="+mj-lt"/>
              <a:buAutoNum type="arabicPeriod"/>
            </a:pPr>
            <a:r>
              <a:rPr lang="en-US" baseline="0"/>
              <a:t>E-cigarettes also vary in size and shape. In the picture you can see the variety of e-cigarettes. The disposable e-cigarette looks exactly like a normal cigarette and is disposable like one too. The tanks &amp; mods are bulky and are refillable and able to be modified, which is why they are called mods. The rechargeable e-cigarettes are smaller and resemble everyday items. JUUL which dominates over 70% of the e-cigarette market looks like a large flash drive.</a:t>
            </a:r>
          </a:p>
          <a:p>
            <a:pPr marL="0" indent="0">
              <a:buFont typeface="+mj-lt"/>
              <a:buNone/>
            </a:pPr>
            <a:endParaRPr lang="en-US" baseline="0"/>
          </a:p>
          <a:p>
            <a:pPr marL="0" indent="0">
              <a:buFont typeface="+mj-lt"/>
              <a:buNone/>
            </a:pPr>
            <a:r>
              <a:rPr lang="en-US" baseline="0"/>
              <a:t>*Information attained from </a:t>
            </a:r>
            <a:r>
              <a:rPr lang="en-US">
                <a:hlinkClick r:id="rId3"/>
              </a:rPr>
              <a:t>https://www.truthinitiative.org/research-resources/emerging-tobacco-products/e-cigarettes-facts-stats-and-regulations</a:t>
            </a:r>
            <a:r>
              <a:rPr lang="en-US"/>
              <a:t> </a:t>
            </a:r>
            <a:endParaRPr lang="en-US" baseline="0"/>
          </a:p>
        </p:txBody>
      </p:sp>
      <p:sp>
        <p:nvSpPr>
          <p:cNvPr id="4" name="Slide Number Placeholder 3"/>
          <p:cNvSpPr>
            <a:spLocks noGrp="1"/>
          </p:cNvSpPr>
          <p:nvPr>
            <p:ph type="sldNum" sz="quarter" idx="10"/>
          </p:nvPr>
        </p:nvSpPr>
        <p:spPr/>
        <p:txBody>
          <a:bodyPr/>
          <a:lstStyle/>
          <a:p>
            <a:fld id="{D845F908-7476-4452-9EDD-E699D3DB2E53}" type="slidenum">
              <a:rPr lang="en-US" smtClean="0"/>
              <a:t>7</a:t>
            </a:fld>
            <a:endParaRPr lang="en-US"/>
          </a:p>
        </p:txBody>
      </p:sp>
    </p:spTree>
    <p:extLst>
      <p:ext uri="{BB962C8B-B14F-4D97-AF65-F5344CB8AC3E}">
        <p14:creationId xmlns:p14="http://schemas.microsoft.com/office/powerpoint/2010/main" val="242577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The</a:t>
            </a:r>
            <a:r>
              <a:rPr lang="en-US" baseline="0"/>
              <a:t> reason that people who wish to quit smoking struggle is due to the addiction to nicotine. The withdrawal symptoms can be overbearing and thus leads to people relapsing.</a:t>
            </a:r>
          </a:p>
          <a:p>
            <a:pPr marL="228600" indent="-228600">
              <a:buFont typeface="+mj-lt"/>
              <a:buAutoNum type="arabicPeriod"/>
            </a:pPr>
            <a:r>
              <a:rPr lang="en-US" baseline="0"/>
              <a:t>Since the levels of nicotine are uncertain in e-cigarettes, this means that those who use e-cigarettes do not know how much nicotine they are consuming. As stated earlier, a single JUUL pod contains as much nicotine as a pack of cigarettes, so someone who may go through multiple pods each days would be exposing themselves to a high level of nicotine.</a:t>
            </a:r>
          </a:p>
          <a:p>
            <a:pPr marL="228600" indent="-228600">
              <a:buFont typeface="+mj-lt"/>
              <a:buAutoNum type="arabicPeriod"/>
            </a:pPr>
            <a:r>
              <a:rPr lang="en-US" baseline="0"/>
              <a:t>Since the brain continues to develop in young people to the age of 25, young people are more vulnerable to addictive substances like nicotine. This is because each time a new skill or activity is learned a stronger connection or synapses are built between the brain cells. Young people build synapses faster than adults, and since addiction is a form of learning they become addicted much easier than adults. Nicotine can also prime the brain for addiction to other substances such as cocaine.</a:t>
            </a:r>
          </a:p>
          <a:p>
            <a:pPr marL="228600" indent="-228600">
              <a:buFont typeface="+mj-lt"/>
              <a:buAutoNum type="arabicPeriod"/>
            </a:pPr>
            <a:r>
              <a:rPr lang="en-US" baseline="0"/>
              <a:t>This video shows how the nicotine affects the brain and develops addiction. *video is over at 2:58*</a:t>
            </a:r>
          </a:p>
          <a:p>
            <a:pPr marL="685800" lvl="1" indent="-228600">
              <a:buFont typeface="+mj-lt"/>
              <a:buAutoNum type="arabicPeriod"/>
            </a:pPr>
            <a:r>
              <a:rPr lang="en-US" baseline="0"/>
              <a:t>While this video discusses nicotine from cigarette smoking, nicotine from e-cigarettes affects the brain the exact same way. Every time a hit is taken from an e-cigarette the reward pathway is altered to release dopamine, and the cravings for a hit become more frequent and it is never enough.</a:t>
            </a:r>
          </a:p>
          <a:p>
            <a:pPr marL="228600" lvl="0" indent="-228600">
              <a:buFont typeface="+mj-lt"/>
              <a:buAutoNum type="arabicPeriod"/>
            </a:pPr>
            <a:r>
              <a:rPr lang="en-US" baseline="0"/>
              <a:t>Since e-cigarettes contain nicotine, this leads to higher chances of cigarette smoking as well. Studies have suggested that e-cigarette use increases the risk of regular cigarette smoking among youth and young adults. In 2015, 65.2% of youth who had used e-cigarettes in the last 30 days also reported using another tobacco product, including cigarettes.</a:t>
            </a:r>
          </a:p>
          <a:p>
            <a:pPr marL="228600" lvl="0" indent="-228600">
              <a:buFont typeface="+mj-lt"/>
              <a:buAutoNum type="arabicPeriod"/>
            </a:pPr>
            <a:endParaRPr lang="en-US" baseline="0"/>
          </a:p>
          <a:p>
            <a:pPr marL="0" lvl="0" indent="0">
              <a:buFont typeface="+mj-lt"/>
              <a:buNone/>
            </a:pPr>
            <a:r>
              <a:rPr lang="en-US" baseline="0"/>
              <a:t>Information was attained from </a:t>
            </a:r>
            <a:r>
              <a:rPr lang="en-US">
                <a:hlinkClick r:id="rId3"/>
              </a:rPr>
              <a:t>https://www.truthinitiative.org/research-resources/emerging-tobacco-products/e-cigarettes-facts-stats-and-regulations</a:t>
            </a:r>
            <a:r>
              <a:rPr lang="en-US"/>
              <a:t> &amp;</a:t>
            </a:r>
            <a:r>
              <a:rPr lang="en-US" baseline="0"/>
              <a:t> </a:t>
            </a:r>
            <a:r>
              <a:rPr lang="en-US">
                <a:hlinkClick r:id="rId4"/>
              </a:rPr>
              <a:t>https://www.cdc.gov/tobacco/basic_information/e-cigarettes/Quick-Facts-on-the-Risks-of-E-cigarettes-for-Kids-Teens-and-Young-Adults.html</a:t>
            </a:r>
            <a:endParaRPr lang="en-US"/>
          </a:p>
          <a:p>
            <a:pPr marL="0" lvl="0" indent="0">
              <a:buFont typeface="+mj-lt"/>
              <a:buNone/>
            </a:pPr>
            <a:endParaRPr lang="en-US" baseline="0"/>
          </a:p>
          <a:p>
            <a:pPr marL="685800" lvl="1" indent="-228600">
              <a:buFont typeface="+mj-lt"/>
              <a:buAutoNum type="arabicPeriod"/>
            </a:pPr>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8</a:t>
            </a:fld>
            <a:endParaRPr lang="en-US"/>
          </a:p>
        </p:txBody>
      </p:sp>
    </p:spTree>
    <p:extLst>
      <p:ext uri="{BB962C8B-B14F-4D97-AF65-F5344CB8AC3E}">
        <p14:creationId xmlns:p14="http://schemas.microsoft.com/office/powerpoint/2010/main" val="378112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Cigarette companies have been banned from advertising on T.V. and</a:t>
            </a:r>
            <a:r>
              <a:rPr lang="en-US" baseline="0"/>
              <a:t> radio since 1971. Since this ban was enacted long before e-cigarettes were even on the market, e-cigarette companies are exempt from the ban. This means that they have free reign to advertise on the T.V. and radio. However, do the outbreak of the lung illness associated with vaping, some entertainment companies have dropped their advertisements for e-cigarettes. CBS and </a:t>
            </a:r>
            <a:r>
              <a:rPr lang="en-US" baseline="0" err="1"/>
              <a:t>WarnerMedia</a:t>
            </a:r>
            <a:r>
              <a:rPr lang="en-US" baseline="0"/>
              <a:t> are a couple examples</a:t>
            </a:r>
          </a:p>
          <a:p>
            <a:pPr marL="228600" indent="-228600">
              <a:buFont typeface="+mj-lt"/>
              <a:buAutoNum type="arabicPeriod"/>
            </a:pPr>
            <a:r>
              <a:rPr lang="en-US" baseline="0"/>
              <a:t>By 2016, nearly 4 out 5 middle and high school students, about 20 million youth, have seen at least one e-cigarette advertisement. JUUL, which owns over 75% of the e-cigarette market, uses social media as a method to market their products. Since social media use is more prevalent among young people, they are more likely to see JUUL’s advertisements. A study that analyzed the 9,000 most active profiles that followed JUUL’s Twitter account found that over 80% of these people were between the ages of 13-20. This shows that the majority of viewers of JUUL’s advertisements were adolescents who are underage for tobacco products. In these advertisements, they are typically filled with younger looking people who are using JUUL’s and having fun, making this more appealing to adolescents. We will see an example of these advertisements on the next slide. Using that type of advertising has generated a lot criticism from the public towards JUUL. They are cited as causing the youth e-cigarette epidemic by utilizing these posts on social media. This has led the CEO of JUUL to step down and JUUL has deleted their Facebook and Instagram pages, but due to the viral nature of these ads, it has already spread throughout the internet.</a:t>
            </a:r>
          </a:p>
          <a:p>
            <a:pPr marL="0" indent="0">
              <a:buFont typeface="+mj-lt"/>
              <a:buNone/>
            </a:pPr>
            <a:endParaRPr lang="en-US"/>
          </a:p>
          <a:p>
            <a:pPr marL="0" indent="0">
              <a:buFont typeface="+mj-lt"/>
              <a:buNone/>
            </a:pPr>
            <a:r>
              <a:rPr lang="en-US"/>
              <a:t>Information</a:t>
            </a:r>
            <a:r>
              <a:rPr lang="en-US" baseline="0"/>
              <a:t> was attained from:</a:t>
            </a:r>
          </a:p>
          <a:p>
            <a:pPr marL="0" indent="0">
              <a:buFont typeface="+mj-lt"/>
              <a:buNone/>
            </a:pPr>
            <a:r>
              <a:rPr lang="en-US">
                <a:hlinkClick r:id="rId3"/>
              </a:rPr>
              <a:t>https://www.truthinitiative.org/research-resources/emerging-tobacco-products/e-cigarettes-facts-stats-and-regulations</a:t>
            </a:r>
            <a:endParaRPr lang="en-US"/>
          </a:p>
          <a:p>
            <a:pPr marL="0" indent="0">
              <a:buFont typeface="+mj-lt"/>
              <a:buNone/>
            </a:pPr>
            <a:r>
              <a:rPr lang="en-US">
                <a:hlinkClick r:id="rId4"/>
              </a:rPr>
              <a:t>https://truthinitiative.org/research-resources/emerging-tobacco-products/most-juuls-twitter-followers-are-underage</a:t>
            </a:r>
            <a:endParaRPr lang="en-US"/>
          </a:p>
          <a:p>
            <a:pPr marL="0" indent="0">
              <a:buFont typeface="+mj-lt"/>
              <a:buNone/>
            </a:pPr>
            <a:endParaRPr lang="en-US" baseline="0"/>
          </a:p>
        </p:txBody>
      </p:sp>
      <p:sp>
        <p:nvSpPr>
          <p:cNvPr id="4" name="Slide Number Placeholder 3"/>
          <p:cNvSpPr>
            <a:spLocks noGrp="1"/>
          </p:cNvSpPr>
          <p:nvPr>
            <p:ph type="sldNum" sz="quarter" idx="10"/>
          </p:nvPr>
        </p:nvSpPr>
        <p:spPr/>
        <p:txBody>
          <a:bodyPr/>
          <a:lstStyle/>
          <a:p>
            <a:fld id="{D845F908-7476-4452-9EDD-E699D3DB2E53}" type="slidenum">
              <a:rPr lang="en-US" smtClean="0"/>
              <a:t>10</a:t>
            </a:fld>
            <a:endParaRPr lang="en-US"/>
          </a:p>
        </p:txBody>
      </p:sp>
    </p:spTree>
    <p:extLst>
      <p:ext uri="{BB962C8B-B14F-4D97-AF65-F5344CB8AC3E}">
        <p14:creationId xmlns:p14="http://schemas.microsoft.com/office/powerpoint/2010/main" val="191976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picture</a:t>
            </a:r>
            <a:r>
              <a:rPr lang="en-US" baseline="0"/>
              <a:t> is an example of the type of advertising JUUL utilized to market their products to youth. It features good-looking young adults who are having fun partying while using JUULs. The idea being that using JUULs will make you fun and attractive. They used Twitter to post this advertisement, and if you remember from the last slide over 80% of JUULs Twitter followers are people between the ages of 13 and 20, meaning that mostly underage people saw this ad.</a:t>
            </a:r>
            <a:endParaRPr lang="en-US"/>
          </a:p>
        </p:txBody>
      </p:sp>
      <p:sp>
        <p:nvSpPr>
          <p:cNvPr id="4" name="Slide Number Placeholder 3"/>
          <p:cNvSpPr>
            <a:spLocks noGrp="1"/>
          </p:cNvSpPr>
          <p:nvPr>
            <p:ph type="sldNum" sz="quarter" idx="10"/>
          </p:nvPr>
        </p:nvSpPr>
        <p:spPr/>
        <p:txBody>
          <a:bodyPr/>
          <a:lstStyle/>
          <a:p>
            <a:fld id="{D845F908-7476-4452-9EDD-E699D3DB2E53}" type="slidenum">
              <a:rPr lang="en-US" smtClean="0"/>
              <a:t>11</a:t>
            </a:fld>
            <a:endParaRPr lang="en-US"/>
          </a:p>
        </p:txBody>
      </p:sp>
    </p:spTree>
    <p:extLst>
      <p:ext uri="{BB962C8B-B14F-4D97-AF65-F5344CB8AC3E}">
        <p14:creationId xmlns:p14="http://schemas.microsoft.com/office/powerpoint/2010/main" val="204056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CE4C6B-FF30-474E-AE25-6B559F8E753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08676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219676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411284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6569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9053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CE4C6B-FF30-474E-AE25-6B559F8E7539}"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95820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CE4C6B-FF30-474E-AE25-6B559F8E7539}"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94682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E4C6B-FF30-474E-AE25-6B559F8E753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1865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E4C6B-FF30-474E-AE25-6B559F8E753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423067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E4C6B-FF30-474E-AE25-6B559F8E753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99747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CE4C6B-FF30-474E-AE25-6B559F8E753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36613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CE4C6B-FF30-474E-AE25-6B559F8E753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485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CE4C6B-FF30-474E-AE25-6B559F8E7539}"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560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CE4C6B-FF30-474E-AE25-6B559F8E7539}"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219505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E4C6B-FF30-474E-AE25-6B559F8E7539}"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13937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0777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32266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BCE4C6B-FF30-474E-AE25-6B559F8E7539}" type="datetimeFigureOut">
              <a:rPr lang="en-US" smtClean="0"/>
              <a:t>10/30/2023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84F1AA7-A0AF-4661-AA55-6A89B3E999BB}" type="slidenum">
              <a:rPr lang="en-US" smtClean="0"/>
              <a:t>‹#›</a:t>
            </a:fld>
            <a:endParaRPr lang="en-US"/>
          </a:p>
        </p:txBody>
      </p:sp>
    </p:spTree>
    <p:extLst>
      <p:ext uri="{BB962C8B-B14F-4D97-AF65-F5344CB8AC3E}">
        <p14:creationId xmlns:p14="http://schemas.microsoft.com/office/powerpoint/2010/main" val="16835273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wchd-vap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ecomeanex.org/" TargetMode="External"/><Relationship Id="rId5" Type="http://schemas.openxmlformats.org/officeDocument/2006/relationships/hyperlink" Target="https://quityes.org/" TargetMode="External"/><Relationship Id="rId4" Type="http://schemas.openxmlformats.org/officeDocument/2006/relationships/hyperlink" Target="http://www.dph.illinois.gov/topics-services/prevention-wellness/tobacco/e-cigarettes-and-vapes"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42.xml"/><Relationship Id="rId3" Type="http://schemas.openxmlformats.org/officeDocument/2006/relationships/slide" Target="slide28.xml"/><Relationship Id="rId7" Type="http://schemas.openxmlformats.org/officeDocument/2006/relationships/slide" Target="slide38.xml"/><Relationship Id="rId12" Type="http://schemas.openxmlformats.org/officeDocument/2006/relationships/slide" Target="slide34.xml"/><Relationship Id="rId2"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6.xml"/><Relationship Id="rId5" Type="http://schemas.openxmlformats.org/officeDocument/2006/relationships/slide" Target="slide22.xml"/><Relationship Id="rId10" Type="http://schemas.openxmlformats.org/officeDocument/2006/relationships/slide" Target="slide40.xml"/><Relationship Id="rId4" Type="http://schemas.openxmlformats.org/officeDocument/2006/relationships/slide" Target="slide36.xml"/><Relationship Id="rId9" Type="http://schemas.openxmlformats.org/officeDocument/2006/relationships/slide" Target="slide32.xml"/><Relationship Id="rId14" Type="http://schemas.openxmlformats.org/officeDocument/2006/relationships/slide" Target="slide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qeEGpCQhB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07516" cy="6858000"/>
          </a:xfrm>
          <a:prstGeom prst="rect">
            <a:avLst/>
          </a:prstGeom>
        </p:spPr>
      </p:pic>
      <p:sp>
        <p:nvSpPr>
          <p:cNvPr id="2" name="Title 1"/>
          <p:cNvSpPr>
            <a:spLocks noGrp="1"/>
          </p:cNvSpPr>
          <p:nvPr>
            <p:ph type="ctrTitle"/>
          </p:nvPr>
        </p:nvSpPr>
        <p:spPr/>
        <p:txBody>
          <a:bodyPr/>
          <a:lstStyle/>
          <a:p>
            <a:r>
              <a:rPr lang="en-US"/>
              <a:t>E-Cigarettes and Vaping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954" y="3919059"/>
            <a:ext cx="3657607" cy="2529845"/>
          </a:xfrm>
          <a:prstGeom prst="rect">
            <a:avLst/>
          </a:prstGeom>
        </p:spPr>
      </p:pic>
    </p:spTree>
    <p:extLst>
      <p:ext uri="{BB962C8B-B14F-4D97-AF65-F5344CB8AC3E}">
        <p14:creationId xmlns:p14="http://schemas.microsoft.com/office/powerpoint/2010/main" val="90146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E-Cigarette Marketing</a:t>
            </a:r>
          </a:p>
        </p:txBody>
      </p:sp>
      <p:sp>
        <p:nvSpPr>
          <p:cNvPr id="3" name="Content Placeholder 2"/>
          <p:cNvSpPr>
            <a:spLocks noGrp="1"/>
          </p:cNvSpPr>
          <p:nvPr>
            <p:ph idx="1"/>
          </p:nvPr>
        </p:nvSpPr>
        <p:spPr>
          <a:xfrm>
            <a:off x="913795" y="2096063"/>
            <a:ext cx="10353762" cy="4266099"/>
          </a:xfrm>
        </p:spPr>
        <p:txBody>
          <a:bodyPr vert="horz" lIns="91440" tIns="45720" rIns="91440" bIns="45720" rtlCol="0" anchor="t">
            <a:normAutofit/>
          </a:bodyPr>
          <a:lstStyle/>
          <a:p>
            <a:r>
              <a:rPr lang="en-US" sz="2200"/>
              <a:t>JUUL, once a leading E-cigarette company, relied heavily on social media to market their products</a:t>
            </a:r>
            <a:endParaRPr lang="en-US"/>
          </a:p>
          <a:p>
            <a:pPr lvl="1"/>
            <a:r>
              <a:rPr lang="en-US" sz="2200"/>
              <a:t>Following criticism of their role in causing the youth e-cigarette epidemic JUUL deleted their Facebook and Instagram</a:t>
            </a:r>
          </a:p>
          <a:p>
            <a:pPr lvl="1"/>
            <a:r>
              <a:rPr lang="en-US" sz="2200"/>
              <a:t>In 2022 JUUL settled a multi-state investigation that found it had marketed vaping products to underage individuals for $438.5 Million </a:t>
            </a:r>
          </a:p>
          <a:p>
            <a:endParaRPr lang="en-US" sz="2400"/>
          </a:p>
          <a:p>
            <a:endParaRPr lang="en-US" sz="2400"/>
          </a:p>
          <a:p>
            <a:endParaRPr lang="en-US"/>
          </a:p>
        </p:txBody>
      </p:sp>
    </p:spTree>
    <p:extLst>
      <p:ext uri="{BB962C8B-B14F-4D97-AF65-F5344CB8AC3E}">
        <p14:creationId xmlns:p14="http://schemas.microsoft.com/office/powerpoint/2010/main" val="114949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6455"/>
            <a:ext cx="12192000" cy="6914455"/>
          </a:xfrm>
        </p:spPr>
      </p:pic>
    </p:spTree>
    <p:extLst>
      <p:ext uri="{BB962C8B-B14F-4D97-AF65-F5344CB8AC3E}">
        <p14:creationId xmlns:p14="http://schemas.microsoft.com/office/powerpoint/2010/main" val="205052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E-Cigarette Trends</a:t>
            </a:r>
          </a:p>
        </p:txBody>
      </p:sp>
      <p:sp>
        <p:nvSpPr>
          <p:cNvPr id="3" name="Content Placeholder 2"/>
          <p:cNvSpPr>
            <a:spLocks noGrp="1"/>
          </p:cNvSpPr>
          <p:nvPr>
            <p:ph idx="1"/>
          </p:nvPr>
        </p:nvSpPr>
        <p:spPr>
          <a:xfrm>
            <a:off x="913795" y="2096064"/>
            <a:ext cx="10353762" cy="4304736"/>
          </a:xfrm>
        </p:spPr>
        <p:txBody>
          <a:bodyPr vert="horz" lIns="91440" tIns="45720" rIns="91440" bIns="45720" rtlCol="0" anchor="t">
            <a:noAutofit/>
          </a:bodyPr>
          <a:lstStyle/>
          <a:p>
            <a:r>
              <a:rPr lang="en-US" sz="1800"/>
              <a:t>Common reasons youth use e-cigarettes include:</a:t>
            </a:r>
          </a:p>
          <a:p>
            <a:pPr lvl="1"/>
            <a:r>
              <a:rPr lang="en-US"/>
              <a:t>Used by friends/peer pressure</a:t>
            </a:r>
          </a:p>
          <a:p>
            <a:pPr lvl="1"/>
            <a:r>
              <a:rPr lang="en-US"/>
              <a:t>Appealing flavors such as mint, candy, fruit, or chocolate</a:t>
            </a:r>
          </a:p>
          <a:p>
            <a:pPr lvl="1"/>
            <a:r>
              <a:rPr lang="en-US"/>
              <a:t>Belief that they aren't harmful </a:t>
            </a:r>
          </a:p>
          <a:p>
            <a:pPr lvl="1"/>
            <a:r>
              <a:rPr lang="en-US"/>
              <a:t>Attempting to cope with mental health struggles including anxiety and depression</a:t>
            </a:r>
          </a:p>
          <a:p>
            <a:r>
              <a:rPr lang="en-US" sz="1800"/>
              <a:t>Throughout the U.S.</a:t>
            </a:r>
          </a:p>
          <a:p>
            <a:pPr lvl="1"/>
            <a:r>
              <a:rPr lang="en-US"/>
              <a:t>In 2022, more than 2.5 million middle and high school students used e-cigarettes in the past 30 days</a:t>
            </a:r>
          </a:p>
          <a:p>
            <a:pPr lvl="2"/>
            <a:r>
              <a:rPr lang="en-US" sz="1800"/>
              <a:t>3.3% of middle school students</a:t>
            </a:r>
          </a:p>
          <a:p>
            <a:pPr lvl="2"/>
            <a:r>
              <a:rPr lang="en-US" sz="1800"/>
              <a:t>14.1% of high school students</a:t>
            </a:r>
          </a:p>
          <a:p>
            <a:pPr lvl="1"/>
            <a:r>
              <a:rPr lang="en-US"/>
              <a:t>In 2021, 4.5% of U.S. adults were current e-cigarette users</a:t>
            </a:r>
          </a:p>
        </p:txBody>
      </p:sp>
    </p:spTree>
    <p:extLst>
      <p:ext uri="{BB962C8B-B14F-4D97-AF65-F5344CB8AC3E}">
        <p14:creationId xmlns:p14="http://schemas.microsoft.com/office/powerpoint/2010/main" val="142175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E-Cigarette trends in Our Community</a:t>
            </a:r>
          </a:p>
        </p:txBody>
      </p:sp>
      <p:sp>
        <p:nvSpPr>
          <p:cNvPr id="3" name="Content Placeholder 2"/>
          <p:cNvSpPr>
            <a:spLocks noGrp="1"/>
          </p:cNvSpPr>
          <p:nvPr>
            <p:ph idx="1"/>
          </p:nvPr>
        </p:nvSpPr>
        <p:spPr/>
        <p:txBody>
          <a:bodyPr vert="horz" lIns="91440" tIns="45720" rIns="91440" bIns="45720" rtlCol="0" anchor="t">
            <a:normAutofit/>
          </a:bodyPr>
          <a:lstStyle/>
          <a:p>
            <a:r>
              <a:rPr lang="en-US"/>
              <a:t>In 2022, the Illinois Youth Survey found that 13% of 12th graders, 9% of 10th graders, and 5% of 8th graders used e-cigarettes in the past 30 days</a:t>
            </a:r>
          </a:p>
          <a:p>
            <a:pPr lvl="1"/>
            <a:r>
              <a:rPr lang="en-US" sz="1600"/>
              <a:t>The Illinois Youth Survey also found that 22% of 12th graders, 13% of 10th graders, and 8% of 8th graders used e-cigarettes in the past year</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97260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E-Cigarette Lung Illness</a:t>
            </a:r>
          </a:p>
        </p:txBody>
      </p:sp>
      <p:sp>
        <p:nvSpPr>
          <p:cNvPr id="3" name="Content Placeholder 2"/>
          <p:cNvSpPr>
            <a:spLocks noGrp="1"/>
          </p:cNvSpPr>
          <p:nvPr>
            <p:ph idx="1"/>
          </p:nvPr>
        </p:nvSpPr>
        <p:spPr>
          <a:xfrm>
            <a:off x="913795" y="1764407"/>
            <a:ext cx="10353762" cy="4468968"/>
          </a:xfrm>
        </p:spPr>
        <p:txBody>
          <a:bodyPr vert="horz" lIns="91440" tIns="45720" rIns="91440" bIns="45720" rtlCol="0" anchor="t">
            <a:noAutofit/>
          </a:bodyPr>
          <a:lstStyle/>
          <a:p>
            <a:r>
              <a:rPr lang="en-US" sz="1800" dirty="0"/>
              <a:t>Outbreak of a severe lung illness associated with vaping in 2019</a:t>
            </a:r>
          </a:p>
          <a:p>
            <a:r>
              <a:rPr lang="en-US" sz="1800" dirty="0"/>
              <a:t>Symptoms included:</a:t>
            </a:r>
          </a:p>
          <a:p>
            <a:pPr lvl="1"/>
            <a:r>
              <a:rPr lang="en-US" dirty="0"/>
              <a:t>Cough, shortness of breath, chest pain, nausea, vomiting, diarrhea, fatigue, fever, and abdominal pain</a:t>
            </a:r>
          </a:p>
          <a:p>
            <a:r>
              <a:rPr lang="en-US" sz="1800" dirty="0"/>
              <a:t>Reports vary for symptom development; reported over a few days to several weeks</a:t>
            </a:r>
          </a:p>
          <a:p>
            <a:r>
              <a:rPr lang="en-US" sz="1800" dirty="0"/>
              <a:t>Over 1,888 cases across the country in 49 states, including 38 deaths</a:t>
            </a:r>
          </a:p>
          <a:p>
            <a:pPr lvl="1"/>
            <a:r>
              <a:rPr lang="en-US" sz="1600" dirty="0"/>
              <a:t>Over 200 cases in Illinois with 5 deaths</a:t>
            </a:r>
          </a:p>
          <a:p>
            <a:r>
              <a:rPr lang="en-US" sz="1800" dirty="0"/>
              <a:t>Research is continuing on the harmful effects of vape use</a:t>
            </a:r>
          </a:p>
        </p:txBody>
      </p:sp>
    </p:spTree>
    <p:extLst>
      <p:ext uri="{BB962C8B-B14F-4D97-AF65-F5344CB8AC3E}">
        <p14:creationId xmlns:p14="http://schemas.microsoft.com/office/powerpoint/2010/main" val="85566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School’s E-Cigarette Use Policy</a:t>
            </a:r>
          </a:p>
        </p:txBody>
      </p:sp>
      <p:sp>
        <p:nvSpPr>
          <p:cNvPr id="3" name="Content Placeholder 2"/>
          <p:cNvSpPr>
            <a:spLocks noGrp="1"/>
          </p:cNvSpPr>
          <p:nvPr>
            <p:ph idx="1"/>
          </p:nvPr>
        </p:nvSpPr>
        <p:spPr/>
        <p:txBody>
          <a:bodyPr/>
          <a:lstStyle/>
          <a:p>
            <a:r>
              <a:rPr lang="en-US"/>
              <a:t>*Edit this slide to go over the school or district’s existing policy on e-cigarettes*</a:t>
            </a:r>
          </a:p>
        </p:txBody>
      </p:sp>
    </p:spTree>
    <p:extLst>
      <p:ext uri="{BB962C8B-B14F-4D97-AF65-F5344CB8AC3E}">
        <p14:creationId xmlns:p14="http://schemas.microsoft.com/office/powerpoint/2010/main" val="95440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can you do about the e-cigarette problem</a:t>
            </a:r>
          </a:p>
        </p:txBody>
      </p:sp>
      <p:sp>
        <p:nvSpPr>
          <p:cNvPr id="3" name="Content Placeholder 2"/>
          <p:cNvSpPr>
            <a:spLocks noGrp="1"/>
          </p:cNvSpPr>
          <p:nvPr>
            <p:ph idx="1"/>
          </p:nvPr>
        </p:nvSpPr>
        <p:spPr>
          <a:xfrm>
            <a:off x="913795" y="2096064"/>
            <a:ext cx="6352824" cy="3695136"/>
          </a:xfrm>
        </p:spPr>
        <p:txBody>
          <a:bodyPr>
            <a:normAutofit/>
          </a:bodyPr>
          <a:lstStyle/>
          <a:p>
            <a:pPr>
              <a:lnSpc>
                <a:spcPct val="110000"/>
              </a:lnSpc>
            </a:pPr>
            <a:r>
              <a:rPr lang="en-US" sz="1800"/>
              <a:t>Be tobacco free</a:t>
            </a:r>
          </a:p>
          <a:p>
            <a:pPr lvl="1">
              <a:lnSpc>
                <a:spcPct val="110000"/>
              </a:lnSpc>
            </a:pPr>
            <a:r>
              <a:rPr lang="en-US"/>
              <a:t>If you haven’t started using e-cigarettes or tobacco products, don’t start</a:t>
            </a:r>
          </a:p>
          <a:p>
            <a:pPr lvl="1">
              <a:lnSpc>
                <a:spcPct val="110000"/>
              </a:lnSpc>
            </a:pPr>
            <a:r>
              <a:rPr lang="en-US"/>
              <a:t>If you use e-cigarettes or tobacco products, the sooner you quit, the better</a:t>
            </a:r>
          </a:p>
          <a:p>
            <a:pPr>
              <a:lnSpc>
                <a:spcPct val="110000"/>
              </a:lnSpc>
            </a:pPr>
            <a:r>
              <a:rPr lang="en-US" sz="1800"/>
              <a:t>Avoid secondhand e-cigarette aerosol exposure</a:t>
            </a:r>
          </a:p>
          <a:p>
            <a:pPr>
              <a:lnSpc>
                <a:spcPct val="110000"/>
              </a:lnSpc>
            </a:pPr>
            <a:r>
              <a:rPr lang="en-US" sz="1800"/>
              <a:t>Help your school be e-cigarette free</a:t>
            </a:r>
          </a:p>
          <a:p>
            <a:pPr>
              <a:lnSpc>
                <a:spcPct val="110000"/>
              </a:lnSpc>
            </a:pPr>
            <a:r>
              <a:rPr lang="en-US" sz="1800"/>
              <a:t>Spread the word about the risks of vaping</a:t>
            </a:r>
          </a:p>
          <a:p>
            <a:pPr lvl="1">
              <a:lnSpc>
                <a:spcPct val="110000"/>
              </a:lnSpc>
            </a:pPr>
            <a:r>
              <a:rPr lang="en-US"/>
              <a:t>Talk to your friends/family members who use e-cigarettes about what you learned today</a:t>
            </a:r>
          </a:p>
          <a:p>
            <a:pPr>
              <a:lnSpc>
                <a:spcPct val="110000"/>
              </a:lnSpc>
            </a:pPr>
            <a:endParaRPr lang="en-US" sz="170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 b="525"/>
          <a:stretch/>
        </p:blipFill>
        <p:spPr>
          <a:xfrm>
            <a:off x="7678736" y="2210935"/>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78064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Resources</a:t>
            </a:r>
          </a:p>
        </p:txBody>
      </p:sp>
      <p:sp>
        <p:nvSpPr>
          <p:cNvPr id="3" name="Content Placeholder 2"/>
          <p:cNvSpPr>
            <a:spLocks noGrp="1"/>
          </p:cNvSpPr>
          <p:nvPr>
            <p:ph idx="1"/>
          </p:nvPr>
        </p:nvSpPr>
        <p:spPr/>
        <p:txBody>
          <a:bodyPr>
            <a:noAutofit/>
          </a:bodyPr>
          <a:lstStyle/>
          <a:p>
            <a:r>
              <a:rPr lang="en-US"/>
              <a:t>General Information on e-cigarettes/vaping</a:t>
            </a:r>
          </a:p>
          <a:p>
            <a:pPr lvl="1"/>
            <a:r>
              <a:rPr lang="en-US" sz="2000"/>
              <a:t>Will County Health Department Tobacco Control &amp; Prevention webpage </a:t>
            </a:r>
            <a:r>
              <a:rPr lang="en-US" sz="2000" u="sng">
                <a:hlinkClick r:id="rId3"/>
              </a:rPr>
              <a:t>https://tinyurl.com/wchd-vaping</a:t>
            </a:r>
            <a:endParaRPr lang="en-US" sz="2000" u="sng"/>
          </a:p>
          <a:p>
            <a:pPr lvl="1"/>
            <a:r>
              <a:rPr lang="en-US" sz="2000"/>
              <a:t>Illinois Department of Public Health e-cigarettes page </a:t>
            </a:r>
            <a:r>
              <a:rPr lang="en-US" sz="2000">
                <a:hlinkClick r:id="rId4"/>
              </a:rPr>
              <a:t>http://www.dph.illinois.gov/topics-services/prevention-wellness/tobacco/e-cigarettes-and-vapes</a:t>
            </a:r>
            <a:r>
              <a:rPr lang="en-US" sz="2000"/>
              <a:t> </a:t>
            </a:r>
          </a:p>
          <a:p>
            <a:r>
              <a:rPr lang="en-US"/>
              <a:t>Resources to help you quit</a:t>
            </a:r>
          </a:p>
          <a:p>
            <a:pPr lvl="1"/>
            <a:r>
              <a:rPr lang="en-US" sz="2000"/>
              <a:t>Illinois </a:t>
            </a:r>
            <a:r>
              <a:rPr lang="en-US" sz="2000" err="1"/>
              <a:t>Quitline</a:t>
            </a:r>
            <a:r>
              <a:rPr lang="en-US" sz="2000"/>
              <a:t> </a:t>
            </a:r>
            <a:r>
              <a:rPr lang="en-US" sz="2000">
                <a:hlinkClick r:id="rId5"/>
              </a:rPr>
              <a:t>https://quityes.org/</a:t>
            </a:r>
            <a:r>
              <a:rPr lang="en-US" sz="2000"/>
              <a:t> </a:t>
            </a:r>
          </a:p>
          <a:p>
            <a:pPr lvl="1"/>
            <a:r>
              <a:rPr lang="en-US" sz="2000"/>
              <a:t>Smoke-Free Teen </a:t>
            </a:r>
            <a:r>
              <a:rPr lang="en-US" sz="2000">
                <a:hlinkClick r:id="rId6"/>
              </a:rPr>
              <a:t>https://www.becomeanex.org/</a:t>
            </a:r>
            <a:r>
              <a:rPr lang="en-US" sz="2000"/>
              <a:t> </a:t>
            </a:r>
          </a:p>
        </p:txBody>
      </p:sp>
    </p:spTree>
    <p:extLst>
      <p:ext uri="{BB962C8B-B14F-4D97-AF65-F5344CB8AC3E}">
        <p14:creationId xmlns:p14="http://schemas.microsoft.com/office/powerpoint/2010/main" val="286554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4016307"/>
          </a:xfrm>
        </p:spPr>
        <p:txBody>
          <a:bodyPr anchor="ctr">
            <a:normAutofit/>
          </a:bodyPr>
          <a:lstStyle/>
          <a:p>
            <a:r>
              <a:rPr lang="en-US" sz="6600"/>
              <a:t>Jeopardy!</a:t>
            </a:r>
          </a:p>
        </p:txBody>
      </p:sp>
      <p:sp>
        <p:nvSpPr>
          <p:cNvPr id="3" name="Subtitle 2"/>
          <p:cNvSpPr>
            <a:spLocks noGrp="1"/>
          </p:cNvSpPr>
          <p:nvPr>
            <p:ph type="subTitle" idx="1"/>
          </p:nvPr>
        </p:nvSpPr>
        <p:spPr>
          <a:xfrm>
            <a:off x="1595269" y="6143223"/>
            <a:ext cx="9001462" cy="569890"/>
          </a:xfrm>
        </p:spPr>
        <p:txBody>
          <a:bodyPr/>
          <a:lstStyle/>
          <a:p>
            <a:r>
              <a:rPr lang="en-US">
                <a:hlinkClick r:id="rId3" action="ppaction://hlinksldjump"/>
              </a:rPr>
              <a:t>Start</a:t>
            </a:r>
            <a:endParaRPr lang="en-US"/>
          </a:p>
        </p:txBody>
      </p:sp>
    </p:spTree>
    <p:extLst>
      <p:ext uri="{BB962C8B-B14F-4D97-AF65-F5344CB8AC3E}">
        <p14:creationId xmlns:p14="http://schemas.microsoft.com/office/powerpoint/2010/main" val="116871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1507537"/>
              </p:ext>
            </p:extLst>
          </p:nvPr>
        </p:nvGraphicFramePr>
        <p:xfrm>
          <a:off x="-1" y="1"/>
          <a:ext cx="12192000" cy="5718218"/>
        </p:xfrm>
        <a:graphic>
          <a:graphicData uri="http://schemas.openxmlformats.org/drawingml/2006/table">
            <a:tbl>
              <a:tblPr firstRow="1" bandRow="1">
                <a:tableStyleId>{793D81CF-94F2-401A-BA57-92F5A7B2D0C5}</a:tableStyleId>
              </a:tblPr>
              <a:tblGrid>
                <a:gridCol w="4064000">
                  <a:extLst>
                    <a:ext uri="{9D8B030D-6E8A-4147-A177-3AD203B41FA5}">
                      <a16:colId xmlns:a16="http://schemas.microsoft.com/office/drawing/2014/main" val="782705089"/>
                    </a:ext>
                  </a:extLst>
                </a:gridCol>
                <a:gridCol w="4064000">
                  <a:extLst>
                    <a:ext uri="{9D8B030D-6E8A-4147-A177-3AD203B41FA5}">
                      <a16:colId xmlns:a16="http://schemas.microsoft.com/office/drawing/2014/main" val="2553498263"/>
                    </a:ext>
                  </a:extLst>
                </a:gridCol>
                <a:gridCol w="4064000">
                  <a:extLst>
                    <a:ext uri="{9D8B030D-6E8A-4147-A177-3AD203B41FA5}">
                      <a16:colId xmlns:a16="http://schemas.microsoft.com/office/drawing/2014/main" val="872343191"/>
                    </a:ext>
                  </a:extLst>
                </a:gridCol>
              </a:tblGrid>
              <a:tr h="1723674">
                <a:tc>
                  <a:txBody>
                    <a:bodyPr/>
                    <a:lstStyle/>
                    <a:p>
                      <a:pPr algn="ctr"/>
                      <a:r>
                        <a:rPr lang="en-US" sz="2000"/>
                        <a:t>E-Cigarettes</a:t>
                      </a:r>
                    </a:p>
                  </a:txBody>
                  <a:tcPr anchor="ctr"/>
                </a:tc>
                <a:tc>
                  <a:txBody>
                    <a:bodyPr/>
                    <a:lstStyle/>
                    <a:p>
                      <a:pPr algn="ctr"/>
                      <a:r>
                        <a:rPr lang="en-US" sz="2000"/>
                        <a:t>E-Cigarette</a:t>
                      </a:r>
                      <a:r>
                        <a:rPr lang="en-US" sz="2000" baseline="0"/>
                        <a:t> Marketing</a:t>
                      </a:r>
                      <a:endParaRPr lang="en-US" sz="2000"/>
                    </a:p>
                  </a:txBody>
                  <a:tcPr anchor="ctr"/>
                </a:tc>
                <a:tc>
                  <a:txBody>
                    <a:bodyPr/>
                    <a:lstStyle/>
                    <a:p>
                      <a:pPr algn="ctr"/>
                      <a:r>
                        <a:rPr lang="en-US" sz="2000"/>
                        <a:t>E-Cigarette Trends</a:t>
                      </a:r>
                    </a:p>
                  </a:txBody>
                  <a:tcPr anchor="ctr"/>
                </a:tc>
                <a:extLst>
                  <a:ext uri="{0D108BD9-81ED-4DB2-BD59-A6C34878D82A}">
                    <a16:rowId xmlns:a16="http://schemas.microsoft.com/office/drawing/2014/main" val="100211001"/>
                  </a:ext>
                </a:extLst>
              </a:tr>
              <a:tr h="998636">
                <a:tc>
                  <a:txBody>
                    <a:bodyPr/>
                    <a:lstStyle/>
                    <a:p>
                      <a:pPr algn="ctr"/>
                      <a:r>
                        <a:rPr lang="en-US" sz="2000">
                          <a:hlinkClick r:id="rId2" action="ppaction://hlinksldjump"/>
                        </a:rPr>
                        <a:t>$200</a:t>
                      </a:r>
                      <a:endParaRPr lang="en-US" sz="2000"/>
                    </a:p>
                  </a:txBody>
                  <a:tcPr anchor="ctr"/>
                </a:tc>
                <a:tc>
                  <a:txBody>
                    <a:bodyPr/>
                    <a:lstStyle/>
                    <a:p>
                      <a:pPr algn="ctr"/>
                      <a:r>
                        <a:rPr lang="en-US" sz="2000">
                          <a:hlinkClick r:id="rId3" action="ppaction://hlinksldjump"/>
                        </a:rPr>
                        <a:t>$200</a:t>
                      </a:r>
                      <a:endParaRPr lang="en-US" sz="2000"/>
                    </a:p>
                  </a:txBody>
                  <a:tcPr anchor="ctr"/>
                </a:tc>
                <a:tc>
                  <a:txBody>
                    <a:bodyPr/>
                    <a:lstStyle/>
                    <a:p>
                      <a:pPr algn="ctr"/>
                      <a:r>
                        <a:rPr lang="en-US" sz="2000">
                          <a:hlinkClick r:id="rId4" action="ppaction://hlinksldjump"/>
                        </a:rPr>
                        <a:t>$200</a:t>
                      </a:r>
                      <a:endParaRPr lang="en-US" sz="2000"/>
                    </a:p>
                  </a:txBody>
                  <a:tcPr anchor="ctr"/>
                </a:tc>
                <a:extLst>
                  <a:ext uri="{0D108BD9-81ED-4DB2-BD59-A6C34878D82A}">
                    <a16:rowId xmlns:a16="http://schemas.microsoft.com/office/drawing/2014/main" val="1200768363"/>
                  </a:ext>
                </a:extLst>
              </a:tr>
              <a:tr h="998636">
                <a:tc>
                  <a:txBody>
                    <a:bodyPr/>
                    <a:lstStyle/>
                    <a:p>
                      <a:pPr algn="ctr"/>
                      <a:r>
                        <a:rPr lang="en-US" sz="2000">
                          <a:hlinkClick r:id="rId5" action="ppaction://hlinksldjump"/>
                        </a:rPr>
                        <a:t>$400</a:t>
                      </a:r>
                      <a:endParaRPr lang="en-US" sz="2000"/>
                    </a:p>
                  </a:txBody>
                  <a:tcPr anchor="ctr"/>
                </a:tc>
                <a:tc>
                  <a:txBody>
                    <a:bodyPr/>
                    <a:lstStyle/>
                    <a:p>
                      <a:pPr algn="ctr"/>
                      <a:r>
                        <a:rPr lang="en-US" sz="2000">
                          <a:hlinkClick r:id="rId6" action="ppaction://hlinksldjump"/>
                        </a:rPr>
                        <a:t>$400</a:t>
                      </a:r>
                      <a:endParaRPr lang="en-US" sz="2000"/>
                    </a:p>
                  </a:txBody>
                  <a:tcPr anchor="ctr"/>
                </a:tc>
                <a:tc>
                  <a:txBody>
                    <a:bodyPr/>
                    <a:lstStyle/>
                    <a:p>
                      <a:pPr algn="ctr"/>
                      <a:r>
                        <a:rPr lang="en-US" sz="2000">
                          <a:hlinkClick r:id="rId7" action="ppaction://hlinksldjump"/>
                        </a:rPr>
                        <a:t>$400</a:t>
                      </a:r>
                      <a:endParaRPr lang="en-US" sz="2000"/>
                    </a:p>
                  </a:txBody>
                  <a:tcPr anchor="ctr"/>
                </a:tc>
                <a:extLst>
                  <a:ext uri="{0D108BD9-81ED-4DB2-BD59-A6C34878D82A}">
                    <a16:rowId xmlns:a16="http://schemas.microsoft.com/office/drawing/2014/main" val="2924847328"/>
                  </a:ext>
                </a:extLst>
              </a:tr>
              <a:tr h="998636">
                <a:tc>
                  <a:txBody>
                    <a:bodyPr/>
                    <a:lstStyle/>
                    <a:p>
                      <a:pPr algn="ctr"/>
                      <a:r>
                        <a:rPr lang="en-US" sz="2000">
                          <a:hlinkClick r:id="rId8" action="ppaction://hlinksldjump"/>
                        </a:rPr>
                        <a:t>$600</a:t>
                      </a:r>
                      <a:endParaRPr lang="en-US" sz="2000"/>
                    </a:p>
                  </a:txBody>
                  <a:tcPr anchor="ctr"/>
                </a:tc>
                <a:tc>
                  <a:txBody>
                    <a:bodyPr/>
                    <a:lstStyle/>
                    <a:p>
                      <a:pPr algn="ctr"/>
                      <a:r>
                        <a:rPr lang="en-US" sz="2000">
                          <a:hlinkClick r:id="rId9" action="ppaction://hlinksldjump"/>
                        </a:rPr>
                        <a:t>$600</a:t>
                      </a:r>
                      <a:endParaRPr lang="en-US" sz="2000"/>
                    </a:p>
                  </a:txBody>
                  <a:tcPr anchor="ctr"/>
                </a:tc>
                <a:tc>
                  <a:txBody>
                    <a:bodyPr/>
                    <a:lstStyle/>
                    <a:p>
                      <a:pPr algn="ctr"/>
                      <a:r>
                        <a:rPr lang="en-US" sz="2000">
                          <a:hlinkClick r:id="rId10" action="ppaction://hlinksldjump"/>
                        </a:rPr>
                        <a:t>$600</a:t>
                      </a:r>
                      <a:endParaRPr lang="en-US" sz="2000"/>
                    </a:p>
                  </a:txBody>
                  <a:tcPr anchor="ctr"/>
                </a:tc>
                <a:extLst>
                  <a:ext uri="{0D108BD9-81ED-4DB2-BD59-A6C34878D82A}">
                    <a16:rowId xmlns:a16="http://schemas.microsoft.com/office/drawing/2014/main" val="3162977011"/>
                  </a:ext>
                </a:extLst>
              </a:tr>
              <a:tr h="998636">
                <a:tc>
                  <a:txBody>
                    <a:bodyPr/>
                    <a:lstStyle/>
                    <a:p>
                      <a:pPr algn="ctr"/>
                      <a:r>
                        <a:rPr lang="en-US" sz="2000">
                          <a:hlinkClick r:id="rId11" action="ppaction://hlinksldjump"/>
                        </a:rPr>
                        <a:t>$800</a:t>
                      </a:r>
                      <a:endParaRPr lang="en-US" sz="2000"/>
                    </a:p>
                  </a:txBody>
                  <a:tcPr anchor="ctr"/>
                </a:tc>
                <a:tc>
                  <a:txBody>
                    <a:bodyPr/>
                    <a:lstStyle/>
                    <a:p>
                      <a:pPr algn="ctr"/>
                      <a:r>
                        <a:rPr lang="en-US" sz="2000">
                          <a:hlinkClick r:id="rId12" action="ppaction://hlinksldjump"/>
                        </a:rPr>
                        <a:t>$800</a:t>
                      </a:r>
                      <a:endParaRPr lang="en-US" sz="2000"/>
                    </a:p>
                  </a:txBody>
                  <a:tcPr anchor="ctr"/>
                </a:tc>
                <a:tc>
                  <a:txBody>
                    <a:bodyPr/>
                    <a:lstStyle/>
                    <a:p>
                      <a:pPr algn="ctr"/>
                      <a:r>
                        <a:rPr lang="en-US" sz="2000">
                          <a:hlinkClick r:id="rId13" action="ppaction://hlinksldjump"/>
                        </a:rPr>
                        <a:t>$800</a:t>
                      </a:r>
                      <a:endParaRPr lang="en-US" sz="2000"/>
                    </a:p>
                  </a:txBody>
                  <a:tcPr anchor="ctr"/>
                </a:tc>
                <a:extLst>
                  <a:ext uri="{0D108BD9-81ED-4DB2-BD59-A6C34878D82A}">
                    <a16:rowId xmlns:a16="http://schemas.microsoft.com/office/drawing/2014/main" val="818924957"/>
                  </a:ext>
                </a:extLst>
              </a:tr>
            </a:tbl>
          </a:graphicData>
        </a:graphic>
      </p:graphicFrame>
      <p:sp>
        <p:nvSpPr>
          <p:cNvPr id="6" name="TextBox 5"/>
          <p:cNvSpPr txBox="1"/>
          <p:nvPr/>
        </p:nvSpPr>
        <p:spPr>
          <a:xfrm>
            <a:off x="5085007" y="6284891"/>
            <a:ext cx="2021983" cy="400110"/>
          </a:xfrm>
          <a:prstGeom prst="rect">
            <a:avLst/>
          </a:prstGeom>
          <a:noFill/>
        </p:spPr>
        <p:txBody>
          <a:bodyPr wrap="square" rtlCol="0">
            <a:spAutoFit/>
          </a:bodyPr>
          <a:lstStyle/>
          <a:p>
            <a:pPr algn="ctr"/>
            <a:r>
              <a:rPr lang="en-US" sz="2000">
                <a:hlinkClick r:id="rId14" action="ppaction://hlinksldjump"/>
              </a:rPr>
              <a:t>Final Jeopardy</a:t>
            </a:r>
            <a:endParaRPr lang="en-US" sz="2000"/>
          </a:p>
        </p:txBody>
      </p:sp>
    </p:spTree>
    <p:extLst>
      <p:ext uri="{BB962C8B-B14F-4D97-AF65-F5344CB8AC3E}">
        <p14:creationId xmlns:p14="http://schemas.microsoft.com/office/powerpoint/2010/main" val="179914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19287"/>
            <a:ext cx="10353761" cy="1326321"/>
          </a:xfrm>
        </p:spPr>
        <p:txBody>
          <a:bodyPr/>
          <a:lstStyle/>
          <a:p>
            <a:r>
              <a:rPr lang="en-US"/>
              <a:t>Lesson Overview</a:t>
            </a:r>
          </a:p>
        </p:txBody>
      </p:sp>
      <p:sp>
        <p:nvSpPr>
          <p:cNvPr id="3" name="Content Placeholder 2"/>
          <p:cNvSpPr>
            <a:spLocks noGrp="1"/>
          </p:cNvSpPr>
          <p:nvPr>
            <p:ph idx="1"/>
          </p:nvPr>
        </p:nvSpPr>
        <p:spPr>
          <a:xfrm>
            <a:off x="913795" y="1712890"/>
            <a:ext cx="10353762" cy="4078310"/>
          </a:xfrm>
        </p:spPr>
        <p:txBody>
          <a:bodyPr vert="horz" lIns="91440" tIns="45720" rIns="91440" bIns="45720" rtlCol="0" anchor="t">
            <a:normAutofit fontScale="77500" lnSpcReduction="20000"/>
          </a:bodyPr>
          <a:lstStyle/>
          <a:p>
            <a:pPr marL="457200" indent="-457200">
              <a:buFont typeface="+mj-lt"/>
              <a:buAutoNum type="arabicPeriod"/>
            </a:pPr>
            <a:r>
              <a:rPr lang="en-US"/>
              <a:t>SFIA inclusion of E-cigarretes</a:t>
            </a:r>
          </a:p>
          <a:p>
            <a:pPr marL="457200" indent="-457200">
              <a:buAutoNum type="arabicPeriod"/>
            </a:pPr>
            <a:r>
              <a:rPr lang="en-US"/>
              <a:t>E-cigarette Myths vs E-cigarette Facts</a:t>
            </a:r>
          </a:p>
          <a:p>
            <a:pPr marL="457200" indent="-457200">
              <a:buFont typeface="+mj-lt"/>
              <a:buAutoNum type="arabicPeriod"/>
            </a:pPr>
            <a:r>
              <a:rPr lang="en-US"/>
              <a:t>What are E-Cigarettes?</a:t>
            </a:r>
          </a:p>
          <a:p>
            <a:pPr marL="457200" indent="-457200">
              <a:buFont typeface="+mj-lt"/>
              <a:buAutoNum type="arabicPeriod"/>
            </a:pPr>
            <a:r>
              <a:rPr lang="en-US"/>
              <a:t>Nicotine</a:t>
            </a:r>
          </a:p>
          <a:p>
            <a:pPr marL="457200" indent="-457200">
              <a:buFont typeface="+mj-lt"/>
              <a:buAutoNum type="arabicPeriod"/>
            </a:pPr>
            <a:r>
              <a:rPr lang="en-US"/>
              <a:t>E-cigarette Marketing</a:t>
            </a:r>
          </a:p>
          <a:p>
            <a:pPr marL="457200" indent="-457200">
              <a:buFont typeface="+mj-lt"/>
              <a:buAutoNum type="arabicPeriod"/>
            </a:pPr>
            <a:r>
              <a:rPr lang="en-US"/>
              <a:t>E-cigarette Trends</a:t>
            </a:r>
          </a:p>
          <a:p>
            <a:pPr marL="457200" indent="-457200">
              <a:buFont typeface="+mj-lt"/>
              <a:buAutoNum type="arabicPeriod"/>
            </a:pPr>
            <a:r>
              <a:rPr lang="en-US"/>
              <a:t>E-cigarette Lung Illness</a:t>
            </a:r>
          </a:p>
          <a:p>
            <a:pPr marL="457200" indent="-457200">
              <a:buFont typeface="+mj-lt"/>
              <a:buAutoNum type="arabicPeriod"/>
            </a:pPr>
            <a:r>
              <a:rPr lang="en-US"/>
              <a:t>*School or district* e-cigarette policy</a:t>
            </a:r>
          </a:p>
          <a:p>
            <a:pPr marL="457200" indent="-457200">
              <a:buFont typeface="+mj-lt"/>
              <a:buAutoNum type="arabicPeriod"/>
            </a:pPr>
            <a:r>
              <a:rPr lang="en-US"/>
              <a:t>What can you do about the e-cigarette problem?</a:t>
            </a:r>
          </a:p>
          <a:p>
            <a:pPr marL="457200" indent="-457200">
              <a:buFont typeface="+mj-lt"/>
              <a:buAutoNum type="arabicPeriod"/>
            </a:pPr>
            <a:r>
              <a:rPr lang="en-US"/>
              <a:t>Additional Resources</a:t>
            </a:r>
          </a:p>
          <a:p>
            <a:pPr marL="457200" indent="-457200">
              <a:buFont typeface="+mj-lt"/>
              <a:buAutoNum type="arabicPeriod"/>
            </a:pPr>
            <a:r>
              <a:rPr lang="en-US"/>
              <a:t>Jeopardy!</a:t>
            </a:r>
          </a:p>
          <a:p>
            <a:pPr marL="457200" indent="-457200">
              <a:buFont typeface="+mj-lt"/>
              <a:buAutoNum type="arabicPeriod"/>
            </a:pPr>
            <a:endParaRPr lang="en-US"/>
          </a:p>
          <a:p>
            <a:pPr marL="457200" indent="-457200">
              <a:buFont typeface="+mj-lt"/>
              <a:buAutoNum type="arabicPeriod"/>
            </a:pPr>
            <a:endParaRPr lang="en-US"/>
          </a:p>
        </p:txBody>
      </p:sp>
    </p:spTree>
    <p:extLst>
      <p:ext uri="{BB962C8B-B14F-4D97-AF65-F5344CB8AC3E}">
        <p14:creationId xmlns:p14="http://schemas.microsoft.com/office/powerpoint/2010/main" val="32913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707214"/>
          </a:xfrm>
        </p:spPr>
        <p:txBody>
          <a:bodyPr>
            <a:normAutofit/>
          </a:bodyPr>
          <a:lstStyle/>
          <a:p>
            <a:r>
              <a:rPr lang="en-US"/>
              <a:t>This Product is Marketed as a “safe alternative” to traditional cigarettes</a:t>
            </a:r>
          </a:p>
        </p:txBody>
      </p:sp>
      <p:sp>
        <p:nvSpPr>
          <p:cNvPr id="3" name="Subtitle 2"/>
          <p:cNvSpPr>
            <a:spLocks noGrp="1"/>
          </p:cNvSpPr>
          <p:nvPr>
            <p:ph type="subTitle" idx="1"/>
          </p:nvPr>
        </p:nvSpPr>
        <p:spPr>
          <a:xfrm>
            <a:off x="1595269" y="6065949"/>
            <a:ext cx="9001462" cy="618185"/>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334285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are E-Cigarettes</a:t>
            </a:r>
          </a:p>
        </p:txBody>
      </p:sp>
      <p:sp>
        <p:nvSpPr>
          <p:cNvPr id="3" name="Subtitle 2"/>
          <p:cNvSpPr>
            <a:spLocks noGrp="1"/>
          </p:cNvSpPr>
          <p:nvPr>
            <p:ph type="subTitle" idx="1"/>
          </p:nvPr>
        </p:nvSpPr>
        <p:spPr>
          <a:xfrm>
            <a:off x="1595269" y="6091706"/>
            <a:ext cx="9001462" cy="579549"/>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91153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720093"/>
          </a:xfrm>
        </p:spPr>
        <p:txBody>
          <a:bodyPr anchor="ctr">
            <a:normAutofit/>
          </a:bodyPr>
          <a:lstStyle/>
          <a:p>
            <a:r>
              <a:rPr lang="en-US"/>
              <a:t>This e-cigarette product contains as much nicotine as 20 regular cigarettes</a:t>
            </a:r>
          </a:p>
        </p:txBody>
      </p:sp>
      <p:sp>
        <p:nvSpPr>
          <p:cNvPr id="3" name="Subtitle 2"/>
          <p:cNvSpPr>
            <a:spLocks noGrp="1"/>
          </p:cNvSpPr>
          <p:nvPr>
            <p:ph type="subTitle" idx="1"/>
          </p:nvPr>
        </p:nvSpPr>
        <p:spPr>
          <a:xfrm>
            <a:off x="1595269" y="6104586"/>
            <a:ext cx="9001462" cy="566670"/>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199733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a juul pod</a:t>
            </a:r>
          </a:p>
        </p:txBody>
      </p:sp>
      <p:sp>
        <p:nvSpPr>
          <p:cNvPr id="3" name="Subtitle 2"/>
          <p:cNvSpPr>
            <a:spLocks noGrp="1"/>
          </p:cNvSpPr>
          <p:nvPr>
            <p:ph type="subTitle" idx="1"/>
          </p:nvPr>
        </p:nvSpPr>
        <p:spPr>
          <a:xfrm>
            <a:off x="1595269" y="6091708"/>
            <a:ext cx="9001462" cy="592428"/>
          </a:xfrm>
        </p:spPr>
        <p:txBody>
          <a:bodyPr>
            <a:normAutofit/>
          </a:bodyPr>
          <a:lstStyle/>
          <a:p>
            <a:r>
              <a:rPr lang="en-US">
                <a:hlinkClick r:id="rId2" action="ppaction://hlinksldjump"/>
              </a:rPr>
              <a:t>Home</a:t>
            </a:r>
            <a:endParaRPr lang="en-US"/>
          </a:p>
        </p:txBody>
      </p:sp>
    </p:spTree>
    <p:extLst>
      <p:ext uri="{BB962C8B-B14F-4D97-AF65-F5344CB8AC3E}">
        <p14:creationId xmlns:p14="http://schemas.microsoft.com/office/powerpoint/2010/main" val="2129939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591305"/>
          </a:xfrm>
        </p:spPr>
        <p:txBody>
          <a:bodyPr>
            <a:normAutofit/>
          </a:bodyPr>
          <a:lstStyle/>
          <a:p>
            <a:r>
              <a:rPr lang="en-US"/>
              <a:t>This cloud-like substance is inhaled and emitted from e-cigarettes</a:t>
            </a:r>
          </a:p>
        </p:txBody>
      </p:sp>
      <p:sp>
        <p:nvSpPr>
          <p:cNvPr id="3" name="Subtitle 2"/>
          <p:cNvSpPr>
            <a:spLocks noGrp="1"/>
          </p:cNvSpPr>
          <p:nvPr>
            <p:ph type="subTitle" idx="1"/>
          </p:nvPr>
        </p:nvSpPr>
        <p:spPr>
          <a:xfrm>
            <a:off x="1595269" y="6117465"/>
            <a:ext cx="9001462" cy="566669"/>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394274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an aerosol</a:t>
            </a:r>
          </a:p>
        </p:txBody>
      </p:sp>
      <p:sp>
        <p:nvSpPr>
          <p:cNvPr id="3" name="Subtitle 2"/>
          <p:cNvSpPr>
            <a:spLocks noGrp="1"/>
          </p:cNvSpPr>
          <p:nvPr>
            <p:ph type="subTitle" idx="1"/>
          </p:nvPr>
        </p:nvSpPr>
        <p:spPr>
          <a:xfrm>
            <a:off x="1595269" y="6181858"/>
            <a:ext cx="9001462" cy="540913"/>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373426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874640"/>
          </a:xfrm>
        </p:spPr>
        <p:txBody>
          <a:bodyPr anchor="ctr"/>
          <a:lstStyle/>
          <a:p>
            <a:r>
              <a:rPr lang="en-US" dirty="0"/>
              <a:t>This e-cigarette brand settled a multi-state investigation for $438.5 Million in 2022</a:t>
            </a:r>
          </a:p>
        </p:txBody>
      </p:sp>
      <p:sp>
        <p:nvSpPr>
          <p:cNvPr id="3" name="Subtitle 2"/>
          <p:cNvSpPr>
            <a:spLocks noGrp="1"/>
          </p:cNvSpPr>
          <p:nvPr>
            <p:ph type="subTitle" idx="1"/>
          </p:nvPr>
        </p:nvSpPr>
        <p:spPr>
          <a:xfrm>
            <a:off x="1595269" y="6143223"/>
            <a:ext cx="9001462" cy="540911"/>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2334477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a Juul</a:t>
            </a:r>
          </a:p>
        </p:txBody>
      </p:sp>
      <p:sp>
        <p:nvSpPr>
          <p:cNvPr id="3" name="Subtitle 2"/>
          <p:cNvSpPr>
            <a:spLocks noGrp="1"/>
          </p:cNvSpPr>
          <p:nvPr>
            <p:ph type="subTitle" idx="1"/>
          </p:nvPr>
        </p:nvSpPr>
        <p:spPr>
          <a:xfrm>
            <a:off x="1595269" y="6065949"/>
            <a:ext cx="9001462" cy="618185"/>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3533772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617063"/>
          </a:xfrm>
        </p:spPr>
        <p:txBody>
          <a:bodyPr>
            <a:normAutofit fontScale="90000"/>
          </a:bodyPr>
          <a:lstStyle/>
          <a:p>
            <a:r>
              <a:rPr lang="en-US" dirty="0"/>
              <a:t>E-cigarette manufacturers have heavily relied on these platforms to market their products</a:t>
            </a:r>
          </a:p>
        </p:txBody>
      </p:sp>
      <p:sp>
        <p:nvSpPr>
          <p:cNvPr id="3" name="Subtitle 2"/>
          <p:cNvSpPr>
            <a:spLocks noGrp="1"/>
          </p:cNvSpPr>
          <p:nvPr>
            <p:ph type="subTitle" idx="1"/>
          </p:nvPr>
        </p:nvSpPr>
        <p:spPr>
          <a:xfrm>
            <a:off x="1595269" y="6078828"/>
            <a:ext cx="9001462" cy="605306"/>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321441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Social Media</a:t>
            </a:r>
          </a:p>
        </p:txBody>
      </p:sp>
      <p:sp>
        <p:nvSpPr>
          <p:cNvPr id="3" name="Subtitle 2"/>
          <p:cNvSpPr>
            <a:spLocks noGrp="1"/>
          </p:cNvSpPr>
          <p:nvPr>
            <p:ph type="subTitle" idx="1"/>
          </p:nvPr>
        </p:nvSpPr>
        <p:spPr>
          <a:xfrm>
            <a:off x="1595269" y="6156101"/>
            <a:ext cx="9001462" cy="553791"/>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3034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0595-9889-7A2A-8BF7-CE14B09E080D}"/>
              </a:ext>
            </a:extLst>
          </p:cNvPr>
          <p:cNvSpPr>
            <a:spLocks noGrp="1"/>
          </p:cNvSpPr>
          <p:nvPr>
            <p:ph type="title"/>
          </p:nvPr>
        </p:nvSpPr>
        <p:spPr/>
        <p:txBody>
          <a:bodyPr/>
          <a:lstStyle/>
          <a:p>
            <a:r>
              <a:rPr lang="en-US"/>
              <a:t>SMoke-Free Illinois Act</a:t>
            </a:r>
          </a:p>
        </p:txBody>
      </p:sp>
      <p:sp>
        <p:nvSpPr>
          <p:cNvPr id="3" name="Content Placeholder 2">
            <a:extLst>
              <a:ext uri="{FF2B5EF4-FFF2-40B4-BE49-F238E27FC236}">
                <a16:creationId xmlns:a16="http://schemas.microsoft.com/office/drawing/2014/main" id="{B2CD1BE7-73CB-5CA9-F077-8708E628AD9E}"/>
              </a:ext>
            </a:extLst>
          </p:cNvPr>
          <p:cNvSpPr>
            <a:spLocks noGrp="1"/>
          </p:cNvSpPr>
          <p:nvPr>
            <p:ph idx="1"/>
          </p:nvPr>
        </p:nvSpPr>
        <p:spPr/>
        <p:txBody>
          <a:bodyPr vert="horz" lIns="91440" tIns="45720" rIns="91440" bIns="45720" rtlCol="0" anchor="t">
            <a:normAutofit/>
          </a:bodyPr>
          <a:lstStyle/>
          <a:p>
            <a:r>
              <a:rPr lang="en-US"/>
              <a:t>2008 Illinois legislation banning smoking in most buildings and vehicles used by the general public</a:t>
            </a:r>
          </a:p>
          <a:p>
            <a:r>
              <a:rPr lang="en-US"/>
              <a:t>Also, prohibits smoking within 15 feet of entrances, exits, ventilation intakes, and opening windows</a:t>
            </a:r>
          </a:p>
          <a:p>
            <a:r>
              <a:rPr lang="en-US"/>
              <a:t>On July 28th, 2023, Governor Pritzker signed into law HB1540, amending the Smoke Free Illinois Act to include e-cigarettes. As of January 1st, 2024, e-cigarette use is prohibited in all public places where tobacco use is prohibited already. </a:t>
            </a:r>
          </a:p>
        </p:txBody>
      </p:sp>
    </p:spTree>
    <p:extLst>
      <p:ext uri="{BB962C8B-B14F-4D97-AF65-F5344CB8AC3E}">
        <p14:creationId xmlns:p14="http://schemas.microsoft.com/office/powerpoint/2010/main" val="114202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797368"/>
          </a:xfrm>
        </p:spPr>
        <p:txBody>
          <a:bodyPr>
            <a:normAutofit fontScale="90000"/>
          </a:bodyPr>
          <a:lstStyle/>
          <a:p>
            <a:r>
              <a:rPr lang="en-US" dirty="0"/>
              <a:t>This is the act in Illinois that bans smoking in most public places and includes e-cigarettes as of January 1</a:t>
            </a:r>
            <a:r>
              <a:rPr lang="en-US" baseline="30000" dirty="0"/>
              <a:t>st</a:t>
            </a:r>
            <a:r>
              <a:rPr lang="en-US" dirty="0"/>
              <a:t> 2024</a:t>
            </a:r>
          </a:p>
        </p:txBody>
      </p:sp>
      <p:sp>
        <p:nvSpPr>
          <p:cNvPr id="3" name="Subtitle 2"/>
          <p:cNvSpPr>
            <a:spLocks noGrp="1"/>
          </p:cNvSpPr>
          <p:nvPr>
            <p:ph type="subTitle" idx="1"/>
          </p:nvPr>
        </p:nvSpPr>
        <p:spPr>
          <a:xfrm>
            <a:off x="1595269" y="6117465"/>
            <a:ext cx="9001462" cy="528033"/>
          </a:xfrm>
        </p:spPr>
        <p:txBody>
          <a:bodyPr>
            <a:normAutofit lnSpcReduction="10000"/>
          </a:bodyPr>
          <a:lstStyle/>
          <a:p>
            <a:r>
              <a:rPr lang="en-US">
                <a:hlinkClick r:id="rId2" action="ppaction://hlinksldjump"/>
              </a:rPr>
              <a:t>Answer</a:t>
            </a:r>
            <a:endParaRPr lang="en-US"/>
          </a:p>
        </p:txBody>
      </p:sp>
    </p:spTree>
    <p:extLst>
      <p:ext uri="{BB962C8B-B14F-4D97-AF65-F5344CB8AC3E}">
        <p14:creationId xmlns:p14="http://schemas.microsoft.com/office/powerpoint/2010/main" val="1155263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the Smoke-Free Illinois Act </a:t>
            </a:r>
          </a:p>
        </p:txBody>
      </p:sp>
      <p:sp>
        <p:nvSpPr>
          <p:cNvPr id="3" name="Subtitle 2"/>
          <p:cNvSpPr>
            <a:spLocks noGrp="1"/>
          </p:cNvSpPr>
          <p:nvPr>
            <p:ph type="subTitle" idx="1"/>
          </p:nvPr>
        </p:nvSpPr>
        <p:spPr>
          <a:xfrm>
            <a:off x="1595269" y="6001555"/>
            <a:ext cx="9001462" cy="618185"/>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3896030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604183"/>
          </a:xfrm>
        </p:spPr>
        <p:txBody>
          <a:bodyPr>
            <a:normAutofit/>
          </a:bodyPr>
          <a:lstStyle/>
          <a:p>
            <a:r>
              <a:rPr lang="en-US"/>
              <a:t>80% of this e-cigarette companies’ Twitter followers were between the ages of 13-20</a:t>
            </a:r>
          </a:p>
        </p:txBody>
      </p:sp>
      <p:sp>
        <p:nvSpPr>
          <p:cNvPr id="3" name="Subtitle 2"/>
          <p:cNvSpPr>
            <a:spLocks noGrp="1"/>
          </p:cNvSpPr>
          <p:nvPr>
            <p:ph type="subTitle" idx="1"/>
          </p:nvPr>
        </p:nvSpPr>
        <p:spPr>
          <a:xfrm>
            <a:off x="1595269" y="6078828"/>
            <a:ext cx="9001462" cy="579548"/>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13922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juul</a:t>
            </a:r>
          </a:p>
        </p:txBody>
      </p:sp>
      <p:sp>
        <p:nvSpPr>
          <p:cNvPr id="3" name="Subtitle 2"/>
          <p:cNvSpPr>
            <a:spLocks noGrp="1"/>
          </p:cNvSpPr>
          <p:nvPr>
            <p:ph type="subTitle" idx="1"/>
          </p:nvPr>
        </p:nvSpPr>
        <p:spPr>
          <a:xfrm>
            <a:off x="1595269" y="6091706"/>
            <a:ext cx="9001462" cy="579549"/>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1318841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449638"/>
          </a:xfrm>
        </p:spPr>
        <p:txBody>
          <a:bodyPr>
            <a:normAutofit/>
          </a:bodyPr>
          <a:lstStyle/>
          <a:p>
            <a:r>
              <a:rPr lang="en-US" dirty="0"/>
              <a:t>E-cigarettes may contain these cancer-causing chemicals</a:t>
            </a:r>
          </a:p>
        </p:txBody>
      </p:sp>
      <p:sp>
        <p:nvSpPr>
          <p:cNvPr id="3" name="Subtitle 2"/>
          <p:cNvSpPr>
            <a:spLocks noGrp="1"/>
          </p:cNvSpPr>
          <p:nvPr>
            <p:ph type="subTitle" idx="1"/>
          </p:nvPr>
        </p:nvSpPr>
        <p:spPr>
          <a:xfrm>
            <a:off x="1595269" y="6001554"/>
            <a:ext cx="9001462" cy="579549"/>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1420517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carcinogens</a:t>
            </a:r>
          </a:p>
        </p:txBody>
      </p:sp>
      <p:sp>
        <p:nvSpPr>
          <p:cNvPr id="3" name="Subtitle 2"/>
          <p:cNvSpPr>
            <a:spLocks noGrp="1"/>
          </p:cNvSpPr>
          <p:nvPr>
            <p:ph type="subTitle" idx="1"/>
          </p:nvPr>
        </p:nvSpPr>
        <p:spPr>
          <a:xfrm>
            <a:off x="1595269" y="6040192"/>
            <a:ext cx="9001462" cy="540912"/>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2873168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951914"/>
          </a:xfrm>
        </p:spPr>
        <p:txBody>
          <a:bodyPr anchor="ctr"/>
          <a:lstStyle/>
          <a:p>
            <a:r>
              <a:rPr lang="en-US" dirty="0"/>
              <a:t>This is the addictive substance in e-cigarettes </a:t>
            </a:r>
          </a:p>
        </p:txBody>
      </p:sp>
      <p:sp>
        <p:nvSpPr>
          <p:cNvPr id="3" name="Subtitle 2"/>
          <p:cNvSpPr>
            <a:spLocks noGrp="1"/>
          </p:cNvSpPr>
          <p:nvPr>
            <p:ph type="subTitle" idx="1"/>
          </p:nvPr>
        </p:nvSpPr>
        <p:spPr>
          <a:xfrm>
            <a:off x="1595269" y="6091707"/>
            <a:ext cx="9001462" cy="528033"/>
          </a:xfrm>
        </p:spPr>
        <p:txBody>
          <a:bodyPr>
            <a:normAutofit lnSpcReduction="10000"/>
          </a:bodyPr>
          <a:lstStyle/>
          <a:p>
            <a:r>
              <a:rPr lang="en-US">
                <a:hlinkClick r:id="rId2" action="ppaction://hlinksldjump"/>
              </a:rPr>
              <a:t>Answer</a:t>
            </a:r>
            <a:endParaRPr lang="en-US"/>
          </a:p>
        </p:txBody>
      </p:sp>
    </p:spTree>
    <p:extLst>
      <p:ext uri="{BB962C8B-B14F-4D97-AF65-F5344CB8AC3E}">
        <p14:creationId xmlns:p14="http://schemas.microsoft.com/office/powerpoint/2010/main" val="2695399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779186"/>
            <a:ext cx="9001462" cy="2387600"/>
          </a:xfrm>
        </p:spPr>
        <p:txBody>
          <a:bodyPr/>
          <a:lstStyle/>
          <a:p>
            <a:r>
              <a:rPr lang="en-US" dirty="0"/>
              <a:t>What is nicotine</a:t>
            </a:r>
          </a:p>
        </p:txBody>
      </p:sp>
      <p:sp>
        <p:nvSpPr>
          <p:cNvPr id="3" name="Subtitle 2"/>
          <p:cNvSpPr>
            <a:spLocks noGrp="1"/>
          </p:cNvSpPr>
          <p:nvPr>
            <p:ph type="subTitle" idx="1"/>
          </p:nvPr>
        </p:nvSpPr>
        <p:spPr>
          <a:xfrm>
            <a:off x="1595269" y="6001554"/>
            <a:ext cx="9001462" cy="669701"/>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1335148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758730"/>
          </a:xfrm>
        </p:spPr>
        <p:txBody>
          <a:bodyPr>
            <a:normAutofit/>
          </a:bodyPr>
          <a:lstStyle/>
          <a:p>
            <a:r>
              <a:rPr lang="en-US" dirty="0"/>
              <a:t>In 2022, 2.5 million of this age group used e-cigarettes in the past 30 days</a:t>
            </a:r>
          </a:p>
        </p:txBody>
      </p:sp>
      <p:sp>
        <p:nvSpPr>
          <p:cNvPr id="3" name="Subtitle 2"/>
          <p:cNvSpPr>
            <a:spLocks noGrp="1"/>
          </p:cNvSpPr>
          <p:nvPr>
            <p:ph type="subTitle" idx="1"/>
          </p:nvPr>
        </p:nvSpPr>
        <p:spPr>
          <a:xfrm>
            <a:off x="1595269" y="6065949"/>
            <a:ext cx="9001462" cy="592427"/>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2550258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457214"/>
            <a:ext cx="9001462" cy="2387600"/>
          </a:xfrm>
        </p:spPr>
        <p:txBody>
          <a:bodyPr/>
          <a:lstStyle/>
          <a:p>
            <a:r>
              <a:rPr lang="en-US"/>
              <a:t>What are Middle &amp; high school students</a:t>
            </a:r>
          </a:p>
        </p:txBody>
      </p:sp>
      <p:sp>
        <p:nvSpPr>
          <p:cNvPr id="3" name="Subtitle 2"/>
          <p:cNvSpPr>
            <a:spLocks noGrp="1"/>
          </p:cNvSpPr>
          <p:nvPr>
            <p:ph type="subTitle" idx="1"/>
          </p:nvPr>
        </p:nvSpPr>
        <p:spPr>
          <a:xfrm>
            <a:off x="1595269" y="5975796"/>
            <a:ext cx="9001462" cy="579549"/>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307636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E-Cigarette Myths</a:t>
            </a:r>
          </a:p>
        </p:txBody>
      </p:sp>
      <p:sp>
        <p:nvSpPr>
          <p:cNvPr id="3" name="Content Placeholder 2"/>
          <p:cNvSpPr>
            <a:spLocks noGrp="1"/>
          </p:cNvSpPr>
          <p:nvPr>
            <p:ph idx="1"/>
          </p:nvPr>
        </p:nvSpPr>
        <p:spPr/>
        <p:txBody>
          <a:bodyPr>
            <a:normAutofit/>
          </a:bodyPr>
          <a:lstStyle/>
          <a:p>
            <a:r>
              <a:rPr lang="en-US"/>
              <a:t>A “safer alternative” to smoking</a:t>
            </a:r>
          </a:p>
          <a:p>
            <a:pPr lvl="1"/>
            <a:r>
              <a:rPr lang="en-US" sz="2000"/>
              <a:t>Safe to use/handle</a:t>
            </a:r>
          </a:p>
          <a:p>
            <a:pPr lvl="1"/>
            <a:r>
              <a:rPr lang="en-US" sz="2000"/>
              <a:t>Does not produce harmful second-hand smoke</a:t>
            </a:r>
          </a:p>
          <a:p>
            <a:r>
              <a:rPr lang="en-US"/>
              <a:t>Emits harmless water vapor</a:t>
            </a:r>
          </a:p>
          <a:p>
            <a:r>
              <a:rPr lang="en-US"/>
              <a:t>A method to help smokers quit</a:t>
            </a:r>
          </a:p>
          <a:p>
            <a:r>
              <a:rPr lang="en-US"/>
              <a:t>Just inhaling flavors</a:t>
            </a:r>
          </a:p>
        </p:txBody>
      </p:sp>
    </p:spTree>
    <p:extLst>
      <p:ext uri="{BB962C8B-B14F-4D97-AF65-F5344CB8AC3E}">
        <p14:creationId xmlns:p14="http://schemas.microsoft.com/office/powerpoint/2010/main" val="2158500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655699"/>
          </a:xfrm>
        </p:spPr>
        <p:txBody>
          <a:bodyPr>
            <a:normAutofit/>
          </a:bodyPr>
          <a:lstStyle/>
          <a:p>
            <a:r>
              <a:rPr lang="en-US" dirty="0"/>
              <a:t>This is the most common tobacco product used by youth</a:t>
            </a:r>
          </a:p>
        </p:txBody>
      </p:sp>
      <p:sp>
        <p:nvSpPr>
          <p:cNvPr id="3" name="Subtitle 2"/>
          <p:cNvSpPr>
            <a:spLocks noGrp="1"/>
          </p:cNvSpPr>
          <p:nvPr>
            <p:ph type="subTitle" idx="1"/>
          </p:nvPr>
        </p:nvSpPr>
        <p:spPr>
          <a:xfrm>
            <a:off x="1595269" y="5937161"/>
            <a:ext cx="9001462" cy="656821"/>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3869994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495851"/>
            <a:ext cx="9001462" cy="2387600"/>
          </a:xfrm>
        </p:spPr>
        <p:txBody>
          <a:bodyPr/>
          <a:lstStyle/>
          <a:p>
            <a:r>
              <a:rPr lang="en-US" dirty="0"/>
              <a:t>What are e-cigarettes</a:t>
            </a:r>
          </a:p>
        </p:txBody>
      </p:sp>
      <p:sp>
        <p:nvSpPr>
          <p:cNvPr id="3" name="Subtitle 2"/>
          <p:cNvSpPr>
            <a:spLocks noGrp="1"/>
          </p:cNvSpPr>
          <p:nvPr>
            <p:ph type="subTitle" idx="1"/>
          </p:nvPr>
        </p:nvSpPr>
        <p:spPr>
          <a:xfrm>
            <a:off x="1595269" y="6065948"/>
            <a:ext cx="9001462" cy="566671"/>
          </a:xfrm>
        </p:spPr>
        <p:txBody>
          <a:bodyPr/>
          <a:lstStyle/>
          <a:p>
            <a:r>
              <a:rPr lang="en-US">
                <a:hlinkClick r:id="rId2" action="ppaction://hlinksldjump"/>
              </a:rPr>
              <a:t>Home</a:t>
            </a:r>
            <a:endParaRPr lang="en-US"/>
          </a:p>
        </p:txBody>
      </p:sp>
    </p:spTree>
    <p:extLst>
      <p:ext uri="{BB962C8B-B14F-4D97-AF65-F5344CB8AC3E}">
        <p14:creationId xmlns:p14="http://schemas.microsoft.com/office/powerpoint/2010/main" val="2561146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732972"/>
          </a:xfrm>
        </p:spPr>
        <p:txBody>
          <a:bodyPr>
            <a:normAutofit/>
          </a:bodyPr>
          <a:lstStyle/>
          <a:p>
            <a:r>
              <a:rPr lang="en-US" dirty="0"/>
              <a:t>In 2022, 13% of this Will County age group used e-cigarettes in the past 30 days</a:t>
            </a:r>
          </a:p>
        </p:txBody>
      </p:sp>
      <p:sp>
        <p:nvSpPr>
          <p:cNvPr id="3" name="Subtitle 2"/>
          <p:cNvSpPr>
            <a:spLocks noGrp="1"/>
          </p:cNvSpPr>
          <p:nvPr>
            <p:ph type="subTitle" idx="1"/>
          </p:nvPr>
        </p:nvSpPr>
        <p:spPr>
          <a:xfrm>
            <a:off x="1595269" y="6014434"/>
            <a:ext cx="9001462" cy="540912"/>
          </a:xfrm>
        </p:spPr>
        <p:txBody>
          <a:bodyPr/>
          <a:lstStyle/>
          <a:p>
            <a:r>
              <a:rPr lang="en-US">
                <a:hlinkClick r:id="rId2" action="ppaction://hlinksldjump"/>
              </a:rPr>
              <a:t>Answer</a:t>
            </a:r>
            <a:endParaRPr lang="en-US"/>
          </a:p>
        </p:txBody>
      </p:sp>
    </p:spTree>
    <p:extLst>
      <p:ext uri="{BB962C8B-B14F-4D97-AF65-F5344CB8AC3E}">
        <p14:creationId xmlns:p14="http://schemas.microsoft.com/office/powerpoint/2010/main" val="1501526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431456"/>
            <a:ext cx="9001462" cy="2387600"/>
          </a:xfrm>
        </p:spPr>
        <p:txBody>
          <a:bodyPr/>
          <a:lstStyle/>
          <a:p>
            <a:r>
              <a:rPr lang="en-US"/>
              <a:t>What are 12</a:t>
            </a:r>
            <a:r>
              <a:rPr lang="en-US" baseline="30000"/>
              <a:t>th</a:t>
            </a:r>
            <a:r>
              <a:rPr lang="en-US"/>
              <a:t> grade students</a:t>
            </a:r>
          </a:p>
        </p:txBody>
      </p:sp>
      <p:sp>
        <p:nvSpPr>
          <p:cNvPr id="3" name="Subtitle 2"/>
          <p:cNvSpPr>
            <a:spLocks noGrp="1"/>
          </p:cNvSpPr>
          <p:nvPr>
            <p:ph type="subTitle" idx="1"/>
          </p:nvPr>
        </p:nvSpPr>
        <p:spPr>
          <a:xfrm>
            <a:off x="1595269" y="5950038"/>
            <a:ext cx="9001462" cy="605307"/>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1352343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727669"/>
            <a:ext cx="9001462" cy="3539789"/>
          </a:xfrm>
        </p:spPr>
        <p:txBody>
          <a:bodyPr anchor="ctr"/>
          <a:lstStyle/>
          <a:p>
            <a:r>
              <a:rPr lang="en-US"/>
              <a:t>What can you do about the E-cigarette problem?</a:t>
            </a:r>
          </a:p>
        </p:txBody>
      </p:sp>
      <p:sp>
        <p:nvSpPr>
          <p:cNvPr id="3" name="Subtitle 2"/>
          <p:cNvSpPr>
            <a:spLocks noGrp="1"/>
          </p:cNvSpPr>
          <p:nvPr>
            <p:ph type="subTitle" idx="1"/>
          </p:nvPr>
        </p:nvSpPr>
        <p:spPr>
          <a:xfrm>
            <a:off x="1595269" y="5988676"/>
            <a:ext cx="9001462" cy="566670"/>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124255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alphaModFix amt="35000"/>
            <a:extLst>
              <a:ext uri="{28A0092B-C50C-407E-A947-70E740481C1C}">
                <a14:useLocalDpi xmlns:a14="http://schemas.microsoft.com/office/drawing/2010/main" val="0"/>
              </a:ext>
            </a:extLst>
          </a:blip>
          <a:srcRect l="4861" r="-1" b="-1"/>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a:bodyPr>
          <a:lstStyle/>
          <a:p>
            <a:r>
              <a:rPr lang="en-US"/>
              <a:t>E-cigarette facts</a:t>
            </a:r>
          </a:p>
        </p:txBody>
      </p:sp>
      <p:sp>
        <p:nvSpPr>
          <p:cNvPr id="3" name="Content Placeholder 2"/>
          <p:cNvSpPr>
            <a:spLocks noGrp="1"/>
          </p:cNvSpPr>
          <p:nvPr>
            <p:ph idx="1"/>
          </p:nvPr>
        </p:nvSpPr>
        <p:spPr>
          <a:xfrm>
            <a:off x="913795" y="2096064"/>
            <a:ext cx="10353762" cy="3695136"/>
          </a:xfrm>
        </p:spPr>
        <p:txBody>
          <a:bodyPr vert="horz" lIns="91440" tIns="45720" rIns="91440" bIns="45720" rtlCol="0" anchor="t">
            <a:normAutofit/>
          </a:bodyPr>
          <a:lstStyle/>
          <a:p>
            <a:r>
              <a:rPr lang="en-US"/>
              <a:t>While possibly safer than traditional cigarettes, e-cigarettes are not safe</a:t>
            </a:r>
          </a:p>
          <a:p>
            <a:pPr lvl="1"/>
            <a:r>
              <a:rPr lang="en-US" sz="2000"/>
              <a:t>Been known to explode causing injuries</a:t>
            </a:r>
          </a:p>
          <a:p>
            <a:pPr lvl="1"/>
            <a:r>
              <a:rPr lang="en-US" sz="2000"/>
              <a:t>EVALI cases caused by e-cigarettes </a:t>
            </a:r>
            <a:endParaRPr lang="en-US"/>
          </a:p>
          <a:p>
            <a:pPr lvl="1"/>
            <a:r>
              <a:rPr lang="en-US" sz="2000"/>
              <a:t>Emerging research suggests e-cigarettes may harm lungs</a:t>
            </a:r>
            <a:endParaRPr lang="en-US"/>
          </a:p>
          <a:p>
            <a:r>
              <a:rPr lang="en-US"/>
              <a:t>No scientific evidence to support e-cigarettes as a smoking cessation method</a:t>
            </a:r>
          </a:p>
          <a:p>
            <a:r>
              <a:rPr lang="en-US"/>
              <a:t>The Food and Drug Administration does not list e-cigarettes as an approved smoking cessation method</a:t>
            </a:r>
          </a:p>
        </p:txBody>
      </p:sp>
    </p:spTree>
    <p:extLst>
      <p:ext uri="{BB962C8B-B14F-4D97-AF65-F5344CB8AC3E}">
        <p14:creationId xmlns:p14="http://schemas.microsoft.com/office/powerpoint/2010/main" val="373061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a:t>E-Cigarette facts</a:t>
            </a:r>
          </a:p>
        </p:txBody>
      </p:sp>
      <p:sp>
        <p:nvSpPr>
          <p:cNvPr id="3" name="Content Placeholder 2"/>
          <p:cNvSpPr>
            <a:spLocks noGrp="1"/>
          </p:cNvSpPr>
          <p:nvPr>
            <p:ph idx="1"/>
          </p:nvPr>
        </p:nvSpPr>
        <p:spPr>
          <a:xfrm>
            <a:off x="913795" y="2096064"/>
            <a:ext cx="6352824" cy="4188826"/>
          </a:xfrm>
        </p:spPr>
        <p:txBody>
          <a:bodyPr>
            <a:noAutofit/>
          </a:bodyPr>
          <a:lstStyle/>
          <a:p>
            <a:pPr>
              <a:lnSpc>
                <a:spcPct val="110000"/>
              </a:lnSpc>
            </a:pPr>
            <a:r>
              <a:rPr lang="en-US"/>
              <a:t>Not harmless water vapor, but an aerosol</a:t>
            </a:r>
          </a:p>
          <a:p>
            <a:pPr lvl="1">
              <a:lnSpc>
                <a:spcPct val="110000"/>
              </a:lnSpc>
            </a:pPr>
            <a:r>
              <a:rPr lang="en-US" sz="2000"/>
              <a:t>Contains nicotine</a:t>
            </a:r>
          </a:p>
          <a:p>
            <a:pPr lvl="1">
              <a:lnSpc>
                <a:spcPct val="110000"/>
              </a:lnSpc>
            </a:pPr>
            <a:r>
              <a:rPr lang="en-US" sz="2000"/>
              <a:t>Ultrafine particles that can be inhaled deep into the lungs</a:t>
            </a:r>
          </a:p>
          <a:p>
            <a:pPr lvl="1">
              <a:lnSpc>
                <a:spcPct val="110000"/>
              </a:lnSpc>
            </a:pPr>
            <a:r>
              <a:rPr lang="en-US" sz="2000"/>
              <a:t>Particles of heavy metals including lead, nickel, &amp; tin</a:t>
            </a:r>
          </a:p>
          <a:p>
            <a:pPr lvl="1">
              <a:lnSpc>
                <a:spcPct val="110000"/>
              </a:lnSpc>
            </a:pPr>
            <a:r>
              <a:rPr lang="en-US" sz="2000"/>
              <a:t>Flavorings like diacetyl, which can cause a condition known as popcorn lung</a:t>
            </a:r>
          </a:p>
          <a:p>
            <a:pPr lvl="1">
              <a:lnSpc>
                <a:spcPct val="110000"/>
              </a:lnSpc>
            </a:pPr>
            <a:r>
              <a:rPr lang="en-US" sz="2000"/>
              <a:t>Contains known carcinogens</a:t>
            </a:r>
          </a:p>
          <a:p>
            <a:pPr lvl="1">
              <a:lnSpc>
                <a:spcPct val="110000"/>
              </a:lnSpc>
            </a:pPr>
            <a:r>
              <a:rPr lang="en-US" sz="2000"/>
              <a:t>Chemicals found in car exhaust, antifreeze, herbicides, food additives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325" y="1779228"/>
            <a:ext cx="4271211" cy="463360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407686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a:t>What are E-Cigarettes?</a:t>
            </a:r>
          </a:p>
        </p:txBody>
      </p:sp>
      <p:sp>
        <p:nvSpPr>
          <p:cNvPr id="3" name="Content Placeholder 2"/>
          <p:cNvSpPr>
            <a:spLocks noGrp="1"/>
          </p:cNvSpPr>
          <p:nvPr>
            <p:ph idx="1"/>
          </p:nvPr>
        </p:nvSpPr>
        <p:spPr>
          <a:xfrm>
            <a:off x="913794" y="2096063"/>
            <a:ext cx="5628673" cy="4201705"/>
          </a:xfrm>
        </p:spPr>
        <p:txBody>
          <a:bodyPr vert="horz" lIns="91440" tIns="45720" rIns="91440" bIns="45720" rtlCol="0" anchor="t">
            <a:noAutofit/>
          </a:bodyPr>
          <a:lstStyle/>
          <a:p>
            <a:pPr>
              <a:lnSpc>
                <a:spcPct val="110000"/>
              </a:lnSpc>
            </a:pPr>
            <a:r>
              <a:rPr lang="en-US"/>
              <a:t>Devices that produce an aerosol by heating a liquid that usually contains nicotine</a:t>
            </a:r>
          </a:p>
          <a:p>
            <a:pPr lvl="1">
              <a:lnSpc>
                <a:spcPct val="110000"/>
              </a:lnSpc>
            </a:pPr>
            <a:r>
              <a:rPr lang="en-US" sz="2000"/>
              <a:t>A single JUUL pod contains as much nicotine as 20 regular cigarettes</a:t>
            </a:r>
          </a:p>
          <a:p>
            <a:pPr>
              <a:lnSpc>
                <a:spcPct val="110000"/>
              </a:lnSpc>
            </a:pPr>
            <a:r>
              <a:rPr lang="en-US"/>
              <a:t>Also contain flavorings and other chemicals that create the aerosol</a:t>
            </a:r>
          </a:p>
          <a:p>
            <a:pPr>
              <a:lnSpc>
                <a:spcPct val="110000"/>
              </a:lnSpc>
            </a:pPr>
            <a:r>
              <a:rPr lang="en-US"/>
              <a:t>Come in a variety of shapes and sizes</a:t>
            </a:r>
          </a:p>
          <a:p>
            <a:pPr lvl="1">
              <a:lnSpc>
                <a:spcPct val="110000"/>
              </a:lnSpc>
            </a:pPr>
            <a:r>
              <a:rPr lang="en-US" sz="2000"/>
              <a:t>Some are big, bulky and do not resemble other tobacco products</a:t>
            </a:r>
          </a:p>
          <a:p>
            <a:pPr lvl="1">
              <a:lnSpc>
                <a:spcPct val="110000"/>
              </a:lnSpc>
            </a:pPr>
            <a:r>
              <a:rPr lang="en-US" sz="2000"/>
              <a:t>Some resemble regular cigarettes, pens, or flash drives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197" y="3103854"/>
            <a:ext cx="4932609" cy="1679556"/>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6873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Nicotine</a:t>
            </a:r>
          </a:p>
        </p:txBody>
      </p:sp>
      <p:sp>
        <p:nvSpPr>
          <p:cNvPr id="3" name="Content Placeholder 2"/>
          <p:cNvSpPr>
            <a:spLocks noGrp="1"/>
          </p:cNvSpPr>
          <p:nvPr>
            <p:ph idx="1"/>
          </p:nvPr>
        </p:nvSpPr>
        <p:spPr/>
        <p:txBody>
          <a:bodyPr/>
          <a:lstStyle/>
          <a:p>
            <a:r>
              <a:rPr lang="en-US"/>
              <a:t>Nicotine is an addictive substance that is found in cigarettes</a:t>
            </a:r>
          </a:p>
          <a:p>
            <a:pPr lvl="1"/>
            <a:r>
              <a:rPr lang="en-US" sz="2000"/>
              <a:t>Most e-cigarettes also contain nicotine </a:t>
            </a:r>
          </a:p>
          <a:p>
            <a:r>
              <a:rPr lang="en-US"/>
              <a:t>Levels of nicotine in e-cigarettes are uncertain</a:t>
            </a:r>
          </a:p>
          <a:p>
            <a:r>
              <a:rPr lang="en-US"/>
              <a:t>Nicotine damages the adolescent brain, which continues developing until the age of 25</a:t>
            </a:r>
          </a:p>
          <a:p>
            <a:r>
              <a:rPr lang="en-US"/>
              <a:t>How nicotine affects the brain </a:t>
            </a:r>
            <a:r>
              <a:rPr lang="en-US">
                <a:hlinkClick r:id="rId3"/>
              </a:rPr>
              <a:t>https://www.youtube.com/watch?v=PqeEGpCQhBA</a:t>
            </a:r>
            <a:r>
              <a:rPr lang="en-US"/>
              <a:t> </a:t>
            </a:r>
          </a:p>
          <a:p>
            <a:r>
              <a:rPr lang="en-US"/>
              <a:t>Youth who use e-cigarettes are more likely to become traditional cigarette smokers</a:t>
            </a:r>
          </a:p>
          <a:p>
            <a:endParaRPr lang="en-US"/>
          </a:p>
        </p:txBody>
      </p:sp>
    </p:spTree>
    <p:extLst>
      <p:ext uri="{BB962C8B-B14F-4D97-AF65-F5344CB8AC3E}">
        <p14:creationId xmlns:p14="http://schemas.microsoft.com/office/powerpoint/2010/main" val="76651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74AE-FCE2-857B-B0C3-DBB99BD39F3F}"/>
              </a:ext>
            </a:extLst>
          </p:cNvPr>
          <p:cNvSpPr>
            <a:spLocks noGrp="1"/>
          </p:cNvSpPr>
          <p:nvPr>
            <p:ph type="title"/>
          </p:nvPr>
        </p:nvSpPr>
        <p:spPr/>
        <p:txBody>
          <a:bodyPr/>
          <a:lstStyle/>
          <a:p>
            <a:r>
              <a:rPr lang="en-US" sz="2700"/>
              <a:t>E-Cigarette Marketing  </a:t>
            </a:r>
            <a:endParaRPr lang="en-US"/>
          </a:p>
        </p:txBody>
      </p:sp>
      <p:sp>
        <p:nvSpPr>
          <p:cNvPr id="3" name="Content Placeholder 2">
            <a:extLst>
              <a:ext uri="{FF2B5EF4-FFF2-40B4-BE49-F238E27FC236}">
                <a16:creationId xmlns:a16="http://schemas.microsoft.com/office/drawing/2014/main" id="{4A16278A-8DBE-7928-3FE0-DBAD8D4CE955}"/>
              </a:ext>
            </a:extLst>
          </p:cNvPr>
          <p:cNvSpPr>
            <a:spLocks noGrp="1"/>
          </p:cNvSpPr>
          <p:nvPr>
            <p:ph idx="1"/>
          </p:nvPr>
        </p:nvSpPr>
        <p:spPr/>
        <p:txBody>
          <a:bodyPr vert="horz" lIns="91440" tIns="45720" rIns="91440" bIns="45720" rtlCol="0" anchor="t">
            <a:normAutofit/>
          </a:bodyPr>
          <a:lstStyle/>
          <a:p>
            <a:r>
              <a:rPr lang="en-US"/>
              <a:t>Predatory marketing targeting youth </a:t>
            </a:r>
          </a:p>
          <a:p>
            <a:pPr lvl="1"/>
            <a:r>
              <a:rPr lang="en-US"/>
              <a:t>Colorful or fun designs on packages </a:t>
            </a:r>
          </a:p>
          <a:p>
            <a:pPr lvl="1"/>
            <a:r>
              <a:rPr lang="en-US"/>
              <a:t>Flavors that are fruity or candy like more likely to attract youth </a:t>
            </a:r>
          </a:p>
          <a:p>
            <a:pPr lvl="1"/>
            <a:r>
              <a:rPr lang="en-US"/>
              <a:t>Ads insinuating that e-cigarette use is cool or fun </a:t>
            </a:r>
          </a:p>
          <a:p>
            <a:pPr lvl="1"/>
            <a:r>
              <a:rPr lang="en-US"/>
              <a:t>Sponsoring popular events </a:t>
            </a:r>
          </a:p>
          <a:p>
            <a:pPr lvl="1"/>
            <a:r>
              <a:rPr lang="en-US"/>
              <a:t>Scholarships offered to youth involving essay prompts focusing on benefits of vaping </a:t>
            </a:r>
          </a:p>
          <a:p>
            <a:endParaRPr lang="en-US"/>
          </a:p>
        </p:txBody>
      </p:sp>
    </p:spTree>
    <p:extLst>
      <p:ext uri="{BB962C8B-B14F-4D97-AF65-F5344CB8AC3E}">
        <p14:creationId xmlns:p14="http://schemas.microsoft.com/office/powerpoint/2010/main" val="2535200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031136E06D7140B309E416D5B093B6" ma:contentTypeVersion="11" ma:contentTypeDescription="Create a new document." ma:contentTypeScope="" ma:versionID="da6a1e9b9489bc5fc92e5cb8a628f7b3">
  <xsd:schema xmlns:xsd="http://www.w3.org/2001/XMLSchema" xmlns:xs="http://www.w3.org/2001/XMLSchema" xmlns:p="http://schemas.microsoft.com/office/2006/metadata/properties" xmlns:ns3="25430e61-2d0a-4752-ba12-13495684ceb6" xmlns:ns4="29c825b9-a990-4a20-951e-3745beda3807" targetNamespace="http://schemas.microsoft.com/office/2006/metadata/properties" ma:root="true" ma:fieldsID="91ab31aa20633abf1cdc46180c20a945" ns3:_="" ns4:_="">
    <xsd:import namespace="25430e61-2d0a-4752-ba12-13495684ceb6"/>
    <xsd:import namespace="29c825b9-a990-4a20-951e-3745beda38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30e61-2d0a-4752-ba12-13495684c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c825b9-a990-4a20-951e-3745beda38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0752F6-B135-48DB-8E9F-4C34C61D3EDC}">
  <ds:schemaRefs>
    <ds:schemaRef ds:uri="25430e61-2d0a-4752-ba12-13495684ceb6"/>
    <ds:schemaRef ds:uri="29c825b9-a990-4a20-951e-3745beda38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AE00BE-6C56-41F8-8153-F31A21CA69CB}">
  <ds:schemaRefs>
    <ds:schemaRef ds:uri="25430e61-2d0a-4752-ba12-13495684ceb6"/>
    <ds:schemaRef ds:uri="29c825b9-a990-4a20-951e-3745beda38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C4FA65-9029-4092-BF63-4957380848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TotalTime>
  <Words>3445</Words>
  <Application>Microsoft Office PowerPoint</Application>
  <PresentationFormat>Widescreen</PresentationFormat>
  <Paragraphs>249</Paragraphs>
  <Slides>44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Bookman Old Style</vt:lpstr>
      <vt:lpstr>Calibri</vt:lpstr>
      <vt:lpstr>Rockwell</vt:lpstr>
      <vt:lpstr>Damask</vt:lpstr>
      <vt:lpstr>E-Cigarettes and Vaping</vt:lpstr>
      <vt:lpstr>Lesson Overview</vt:lpstr>
      <vt:lpstr>SMoke-Free Illinois Act</vt:lpstr>
      <vt:lpstr>E-Cigarette Myths</vt:lpstr>
      <vt:lpstr>E-cigarette facts</vt:lpstr>
      <vt:lpstr>E-Cigarette facts</vt:lpstr>
      <vt:lpstr>What are E-Cigarettes?</vt:lpstr>
      <vt:lpstr>Nicotine</vt:lpstr>
      <vt:lpstr>E-Cigarette Marketing  </vt:lpstr>
      <vt:lpstr>E-Cigarette Marketing</vt:lpstr>
      <vt:lpstr>PowerPoint Presentation</vt:lpstr>
      <vt:lpstr>E-Cigarette Trends</vt:lpstr>
      <vt:lpstr>E-Cigarette trends in Our Community</vt:lpstr>
      <vt:lpstr>E-Cigarette Lung Illness</vt:lpstr>
      <vt:lpstr>School’s E-Cigarette Use Policy</vt:lpstr>
      <vt:lpstr>What can you do about the e-cigarette problem</vt:lpstr>
      <vt:lpstr>Additional Resources</vt:lpstr>
      <vt:lpstr>Jeopardy!</vt:lpstr>
      <vt:lpstr>PowerPoint Presentation</vt:lpstr>
      <vt:lpstr>This Product is Marketed as a “safe alternative” to traditional cigarettes</vt:lpstr>
      <vt:lpstr>What are E-Cigarettes</vt:lpstr>
      <vt:lpstr>This e-cigarette product contains as much nicotine as 20 regular cigarettes</vt:lpstr>
      <vt:lpstr>What is a juul pod</vt:lpstr>
      <vt:lpstr>This cloud-like substance is inhaled and emitted from e-cigarettes</vt:lpstr>
      <vt:lpstr>What is an aerosol</vt:lpstr>
      <vt:lpstr>This e-cigarette brand settled a multi-state investigation for $438.5 Million in 2022</vt:lpstr>
      <vt:lpstr>What is a Juul</vt:lpstr>
      <vt:lpstr>E-cigarette manufacturers have heavily relied on these platforms to market their products</vt:lpstr>
      <vt:lpstr>What is Social Media</vt:lpstr>
      <vt:lpstr>This is the act in Illinois that bans smoking in most public places and includes e-cigarettes as of January 1st 2024</vt:lpstr>
      <vt:lpstr>What is the Smoke-Free Illinois Act </vt:lpstr>
      <vt:lpstr>80% of this e-cigarette companies’ Twitter followers were between the ages of 13-20</vt:lpstr>
      <vt:lpstr>What is juul</vt:lpstr>
      <vt:lpstr>E-cigarettes may contain these cancer-causing chemicals</vt:lpstr>
      <vt:lpstr>What are carcinogens</vt:lpstr>
      <vt:lpstr>This is the addictive substance in e-cigarettes </vt:lpstr>
      <vt:lpstr>What is nicotine</vt:lpstr>
      <vt:lpstr>In 2022, 2.5 million of this age group used e-cigarettes in the past 30 days</vt:lpstr>
      <vt:lpstr>What are Middle &amp; high school students</vt:lpstr>
      <vt:lpstr>This is the most common tobacco product used by youth</vt:lpstr>
      <vt:lpstr>What are e-cigarettes</vt:lpstr>
      <vt:lpstr>In 2022, 13% of this Will County age group used e-cigarettes in the past 30 days</vt:lpstr>
      <vt:lpstr>What are 12th grade students</vt:lpstr>
      <vt:lpstr>What can you do about the E-cigarette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E-Cigarette Presentation</dc:title>
  <dc:creator>Daniel Hamilton</dc:creator>
  <cp:lastModifiedBy>James Budrick-Diaz</cp:lastModifiedBy>
  <cp:revision>6</cp:revision>
  <dcterms:created xsi:type="dcterms:W3CDTF">2019-09-11T13:50:15Z</dcterms:created>
  <dcterms:modified xsi:type="dcterms:W3CDTF">2023-10-30T20:25:12Z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0x01010065031136E06D7140B309E416D5B093B6</vt:lpwstr>
  </property>
</Properties>
</file>